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31"/>
  </p:notesMasterIdLst>
  <p:sldIdLst>
    <p:sldId id="267" r:id="rId5"/>
    <p:sldId id="282" r:id="rId6"/>
    <p:sldId id="297" r:id="rId7"/>
    <p:sldId id="278" r:id="rId8"/>
    <p:sldId id="273" r:id="rId9"/>
    <p:sldId id="304" r:id="rId10"/>
    <p:sldId id="305" r:id="rId11"/>
    <p:sldId id="287" r:id="rId12"/>
    <p:sldId id="279" r:id="rId13"/>
    <p:sldId id="288" r:id="rId14"/>
    <p:sldId id="280" r:id="rId15"/>
    <p:sldId id="281" r:id="rId16"/>
    <p:sldId id="289" r:id="rId17"/>
    <p:sldId id="276" r:id="rId18"/>
    <p:sldId id="283" r:id="rId19"/>
    <p:sldId id="290" r:id="rId20"/>
    <p:sldId id="291" r:id="rId21"/>
    <p:sldId id="293" r:id="rId22"/>
    <p:sldId id="294" r:id="rId23"/>
    <p:sldId id="295" r:id="rId24"/>
    <p:sldId id="302" r:id="rId25"/>
    <p:sldId id="296" r:id="rId26"/>
    <p:sldId id="303" r:id="rId27"/>
    <p:sldId id="286" r:id="rId28"/>
    <p:sldId id="299" r:id="rId29"/>
    <p:sldId id="30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383223-6807-A10E-73DA-ECEA5AB52DCF}" name="Francisco Martinho" initials="FM" userId="S::martinho.francisco@ua.pt::7817acf0-627d-4132-8eb1-46af1ba220e4" providerId="AD"/>
  <p188:author id="{160DF5D7-C7CD-946D-8E10-36A6DB1DA823}" name="João Simões" initials="JS" userId="S::jtsimoes@ua.pt::f030a4b0-b7f6-4523-b88b-55d6ff9eab15" providerId="AD"/>
  <p188:author id="{5C6A82F3-104C-1086-A7B3-B14BBA3F03B2}" name="Guest User" initials="GU" userId="S::urn:spo:anon#4ff97d21845e87096406d2b62ae2117719f001c3842cade19da050c4cd4c0dfa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7DCD56-E954-1016-25FA-035F31006ECC}" v="24" dt="2022-06-15T09:08:58.024"/>
    <p1510:client id="{1BA15059-82D2-7BA1-F5F0-19B71D383715}" v="2" dt="2022-06-14T19:39:38.986"/>
    <p1510:client id="{247580A6-8C57-6C47-FBAC-D56F0AE63D79}" v="38" dt="2022-06-14T18:05:44.304"/>
    <p1510:client id="{45C8B2B6-9F0D-F01A-024F-6A8B99FF8564}" v="78" dt="2022-06-14T17:10:11.079"/>
    <p1510:client id="{4D3D26CF-AE20-31A3-92E8-F790C1456C0C}" v="596" dt="2022-06-15T01:03:40.836"/>
    <p1510:client id="{50FF3D3C-D40C-4AD1-80C4-0827C98FB6E9}" v="195" dt="2022-06-14T23:51:38.254"/>
    <p1510:client id="{6F090057-39F1-AE07-3BA8-4B6CC589D257}" v="182" dt="2022-06-14T20:13:14.290"/>
    <p1510:client id="{7B845013-7202-97F9-4E4D-9AA3E416015D}" v="49" dt="2022-06-14T17:16:03.028"/>
    <p1510:client id="{94DE6B73-B2F0-2092-6B8C-BFFE590AA0A6}" v="135" dt="2022-06-15T02:06:49.677"/>
    <p1510:client id="{951747E6-C99C-3585-82BD-3CD33D481855}" v="7" dt="2022-06-14T23:51:00.972"/>
    <p1510:client id="{9AA68B3F-EDD3-995D-CFEE-60D0356286E8}" v="506" dt="2022-06-14T21:03:28.096"/>
    <p1510:client id="{9B5862B8-2796-54D8-2B4F-9424412CAC4E}" v="9" dt="2022-06-14T21:35:10.730"/>
    <p1510:client id="{EEAC3CD0-3104-9AF3-12E8-F2CDB94551FD}" v="8" dt="2022-06-14T23:58:26.187"/>
    <p1510:client id="{F4683158-F675-1F8C-91E1-7485DF626343}" v="18" dt="2022-06-14T21:43:45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6b93b027_1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6b93b027_1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753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3280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6b93b027_1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6b93b027_1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404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6b93b027_1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6b93b027_1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95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65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8214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6b93b027_1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66b93b027_1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61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6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877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2397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lvl="0" indent="0">
              <a:buNone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3740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99454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75825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5833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79380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32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jpeg"/><Relationship Id="rId21" Type="http://schemas.openxmlformats.org/officeDocument/2006/relationships/image" Target="../media/image48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3.jpe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24" Type="http://schemas.openxmlformats.org/officeDocument/2006/relationships/image" Target="../media/image17.png"/><Relationship Id="rId5" Type="http://schemas.openxmlformats.org/officeDocument/2006/relationships/image" Target="../media/image32.jpeg"/><Relationship Id="rId15" Type="http://schemas.openxmlformats.org/officeDocument/2006/relationships/image" Target="../media/image42.jpeg"/><Relationship Id="rId23" Type="http://schemas.openxmlformats.org/officeDocument/2006/relationships/image" Target="../media/image50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17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13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áfico 24">
            <a:extLst>
              <a:ext uri="{FF2B5EF4-FFF2-40B4-BE49-F238E27FC236}">
                <a16:creationId xmlns:a16="http://schemas.microsoft.com/office/drawing/2014/main" id="{A377C4F4-F3C7-4EEE-8872-748E7188E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193" y="1897071"/>
            <a:ext cx="726650" cy="72665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3BD877D8-79C3-4732-8A80-FB81ABC1C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1310" y="539318"/>
            <a:ext cx="1658670" cy="248800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28D076D8-107E-4390-A6C9-1EE900901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1975" y="956704"/>
            <a:ext cx="1658670" cy="248800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887EEF89-D975-4937-A871-FE7C668C3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4949" y="1272784"/>
            <a:ext cx="1731389" cy="2597084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0DC88ABB-1240-4031-98BB-2AB3F68168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9695" y="3138736"/>
            <a:ext cx="914400" cy="74295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821E40C9-0E49-4B13-927B-CBCA4E73F8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243" y="3354058"/>
            <a:ext cx="914400" cy="74295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C02101A-6E6F-440F-9935-FDA04D66BC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44714" y="3528872"/>
            <a:ext cx="1124274" cy="56213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2C66107-861E-4B3D-AB24-B93D8CD5B0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99852" y="3247804"/>
            <a:ext cx="1124274" cy="56213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A1DA0440-6473-4160-86A3-C185ACB4D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55331" y="2966735"/>
            <a:ext cx="1124274" cy="562137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DEBA64B-6ECC-40EE-9703-5B23021C35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2733" y="2437891"/>
            <a:ext cx="1124274" cy="562137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8A09F84-39B0-4143-BEBB-28226B4B50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7468" y="2692325"/>
            <a:ext cx="1124274" cy="56213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5C20F1A3-F6DA-40BB-8176-2084F94F3D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2235" y="3808612"/>
            <a:ext cx="1124274" cy="562137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D1EF2795-F84A-49EB-AA08-83CD542510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47327" y="3777743"/>
            <a:ext cx="114300" cy="3429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0C205F38-D9DC-4CC3-9157-9827EB0608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51689" y="762460"/>
            <a:ext cx="517982" cy="388487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4CEB9591-37F2-4FC2-A91C-02C7D7731E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4416784" y="2217410"/>
            <a:ext cx="883607" cy="757378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2A728256-F793-4B78-AD17-7A781C7882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92494" y="907892"/>
            <a:ext cx="377177" cy="282882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49FE574D-5C18-4A01-AE14-3D91938254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01418" y="842117"/>
            <a:ext cx="305566" cy="229174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BC262EB-72DE-4C86-948B-1CDB414B4E70}"/>
              </a:ext>
            </a:extLst>
          </p:cNvPr>
          <p:cNvSpPr txBox="1"/>
          <p:nvPr/>
        </p:nvSpPr>
        <p:spPr>
          <a:xfrm>
            <a:off x="6783060" y="834071"/>
            <a:ext cx="2080389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pt-PT" sz="1900" b="1"/>
              <a:t>Plataforma de </a:t>
            </a:r>
            <a:r>
              <a:rPr lang="pt-PT" sz="1900" b="1" err="1"/>
              <a:t>Drones</a:t>
            </a:r>
            <a:r>
              <a:rPr lang="pt-PT" sz="1900" b="1"/>
              <a:t> Aéreos </a:t>
            </a:r>
            <a:r>
              <a:rPr lang="pt-PT" sz="1900" b="1" err="1"/>
              <a:t>Multi-tecnologia</a:t>
            </a:r>
            <a:r>
              <a:rPr lang="pt-PT" sz="1900" b="1"/>
              <a:t> para Suporte a Comunicações Críticas</a:t>
            </a:r>
            <a:endParaRPr lang="en-US" sz="1900" b="1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CF321B-4865-4CD1-A4B0-2D709822DB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2" name="Marcador de Posição do Texto 2">
            <a:extLst>
              <a:ext uri="{FF2B5EF4-FFF2-40B4-BE49-F238E27FC236}">
                <a16:creationId xmlns:a16="http://schemas.microsoft.com/office/drawing/2014/main" id="{A3D287C7-A2EF-2502-4D37-1818B1123A96}"/>
              </a:ext>
            </a:extLst>
          </p:cNvPr>
          <p:cNvSpPr txBox="1">
            <a:spLocks/>
          </p:cNvSpPr>
          <p:nvPr/>
        </p:nvSpPr>
        <p:spPr>
          <a:xfrm>
            <a:off x="7125866" y="3448189"/>
            <a:ext cx="1738658" cy="37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PT" sz="1500" b="1"/>
              <a:t>PECI</a:t>
            </a:r>
            <a:r>
              <a:rPr lang="pt-PT" sz="1500"/>
              <a:t> 2021/2022</a:t>
            </a:r>
            <a:endParaRPr lang="en-US"/>
          </a:p>
        </p:txBody>
      </p:sp>
      <p:sp>
        <p:nvSpPr>
          <p:cNvPr id="24" name="Marcador de Posição do Texto 2">
            <a:extLst>
              <a:ext uri="{FF2B5EF4-FFF2-40B4-BE49-F238E27FC236}">
                <a16:creationId xmlns:a16="http://schemas.microsoft.com/office/drawing/2014/main" id="{91AAFF4B-1A2F-5548-5C1D-82BDD173DB70}"/>
              </a:ext>
            </a:extLst>
          </p:cNvPr>
          <p:cNvSpPr txBox="1">
            <a:spLocks/>
          </p:cNvSpPr>
          <p:nvPr/>
        </p:nvSpPr>
        <p:spPr>
          <a:xfrm>
            <a:off x="7633865" y="2741751"/>
            <a:ext cx="1230658" cy="44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PT" sz="1700" b="1" err="1"/>
              <a:t>Group</a:t>
            </a:r>
            <a:r>
              <a:rPr lang="pt-PT" sz="1700" b="1"/>
              <a:t> 3</a:t>
            </a:r>
            <a:endParaRPr lang="en-US" sz="17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C132D-2362-8F88-A100-0EB313D3AA2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2139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-0.21523 0.20278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1013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79 -0.07361 L -0.29779 0.2932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56" y="183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-0.14909 0.1594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61" y="796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02266 0.08843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Objectives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ED84A-0C2F-4C11-B4D6-A978C959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err="1"/>
              <a:t>Comunication</a:t>
            </a:r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Implementation of WAVE (802.11p) vehicular orientated protocol.</a:t>
            </a:r>
          </a:p>
          <a:p>
            <a:pPr>
              <a:lnSpc>
                <a:spcPct val="114999"/>
              </a:lnSpc>
            </a:pPr>
            <a:endParaRPr lang="en-US"/>
          </a:p>
          <a:p>
            <a:r>
              <a:rPr lang="en-US"/>
              <a:t>Implementation of LoRa </a:t>
            </a:r>
            <a:br>
              <a:rPr lang="en-US"/>
            </a:br>
            <a:r>
              <a:rPr lang="en-US"/>
              <a:t>(Long Range).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E7E16FC7-BEC2-A90C-6948-A2A0E49C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11E18BE-7D69-B995-59F5-C0936149B1F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10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8947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Objectives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ED84A-0C2F-4C11-B4D6-A978C959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err="1"/>
              <a:t>Dashboard</a:t>
            </a:r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PT" err="1"/>
              <a:t>Enhanced</a:t>
            </a:r>
            <a:r>
              <a:rPr lang="pt-PT"/>
              <a:t> </a:t>
            </a:r>
            <a:r>
              <a:rPr lang="pt-PT" err="1"/>
              <a:t>dashboard</a:t>
            </a:r>
            <a:r>
              <a:rPr lang="pt-PT"/>
              <a:t>.</a:t>
            </a:r>
          </a:p>
          <a:p>
            <a:pPr>
              <a:lnSpc>
                <a:spcPct val="114999"/>
              </a:lnSpc>
            </a:pPr>
            <a:endParaRPr lang="pt-PT"/>
          </a:p>
          <a:p>
            <a:r>
              <a:rPr lang="pt-PT"/>
              <a:t>Display </a:t>
            </a:r>
            <a:r>
              <a:rPr lang="pt-PT" err="1"/>
              <a:t>metrics</a:t>
            </a:r>
            <a:r>
              <a:rPr lang="pt-PT"/>
              <a:t> &amp; </a:t>
            </a:r>
            <a:r>
              <a:rPr lang="pt-PT" err="1"/>
              <a:t>statistics</a:t>
            </a:r>
            <a:r>
              <a:rPr lang="pt-PT"/>
              <a:t> </a:t>
            </a:r>
            <a:r>
              <a:rPr lang="pt-PT" err="1"/>
              <a:t>from</a:t>
            </a:r>
            <a:r>
              <a:rPr lang="pt-PT"/>
              <a:t> API.</a:t>
            </a:r>
          </a:p>
          <a:p>
            <a:pPr>
              <a:lnSpc>
                <a:spcPct val="114999"/>
              </a:lnSpc>
            </a:pPr>
            <a:endParaRPr lang="pt-PT"/>
          </a:p>
          <a:p>
            <a:r>
              <a:rPr lang="pt-PT" err="1"/>
              <a:t>Develop</a:t>
            </a:r>
            <a:r>
              <a:rPr lang="pt-PT"/>
              <a:t> </a:t>
            </a:r>
            <a:r>
              <a:rPr lang="pt-PT" err="1"/>
              <a:t>user-friendly</a:t>
            </a:r>
            <a:r>
              <a:rPr lang="pt-PT"/>
              <a:t> </a:t>
            </a:r>
            <a:r>
              <a:rPr lang="pt-PT" err="1"/>
              <a:t>mission</a:t>
            </a:r>
            <a:r>
              <a:rPr lang="pt-PT"/>
              <a:t> </a:t>
            </a:r>
            <a:r>
              <a:rPr lang="pt-PT" err="1"/>
              <a:t>generator</a:t>
            </a:r>
            <a:r>
              <a:rPr lang="pt-PT"/>
              <a:t>.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9CA09524-B779-35FB-25C2-084FBD5A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F37AFF5-0ED9-95D6-CB32-2056354F72A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11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214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Objectives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ED84A-0C2F-4C11-B4D6-A978C959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/>
              <a:t>Data Persistence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PT" err="1"/>
              <a:t>Implementation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influx</a:t>
            </a:r>
            <a:r>
              <a:rPr lang="pt-PT"/>
              <a:t> DB to </a:t>
            </a:r>
            <a:r>
              <a:rPr lang="pt-PT" err="1"/>
              <a:t>store</a:t>
            </a:r>
            <a:r>
              <a:rPr lang="pt-PT"/>
              <a:t> live </a:t>
            </a:r>
            <a:r>
              <a:rPr lang="pt-PT" err="1"/>
              <a:t>telemetry</a:t>
            </a:r>
            <a:r>
              <a:rPr lang="pt-PT"/>
              <a:t>.</a:t>
            </a:r>
          </a:p>
          <a:p>
            <a:pPr>
              <a:lnSpc>
                <a:spcPct val="114999"/>
              </a:lnSpc>
            </a:pPr>
            <a:endParaRPr lang="pt-PT"/>
          </a:p>
          <a:p>
            <a:r>
              <a:rPr lang="pt-PT" err="1"/>
              <a:t>Implementation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MySQL</a:t>
            </a:r>
            <a:r>
              <a:rPr lang="pt-PT"/>
              <a:t> to </a:t>
            </a:r>
            <a:r>
              <a:rPr lang="pt-PT" err="1"/>
              <a:t>store</a:t>
            </a:r>
            <a:r>
              <a:rPr lang="pt-PT"/>
              <a:t> </a:t>
            </a:r>
            <a:r>
              <a:rPr lang="pt-PT" err="1"/>
              <a:t>mission</a:t>
            </a:r>
            <a:r>
              <a:rPr lang="pt-PT"/>
              <a:t> </a:t>
            </a:r>
            <a:r>
              <a:rPr lang="pt-PT" err="1"/>
              <a:t>summary</a:t>
            </a:r>
            <a:r>
              <a:rPr lang="pt-PT"/>
              <a:t>.</a:t>
            </a:r>
          </a:p>
          <a:p>
            <a:pPr>
              <a:lnSpc>
                <a:spcPct val="114999"/>
              </a:lnSpc>
            </a:pPr>
            <a:endParaRPr lang="pt-PT"/>
          </a:p>
          <a:p>
            <a:r>
              <a:rPr lang="pt-PT" err="1"/>
              <a:t>Upgrading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 </a:t>
            </a:r>
            <a:r>
              <a:rPr lang="pt-PT" err="1"/>
              <a:t>existent</a:t>
            </a:r>
            <a:r>
              <a:rPr lang="pt-PT"/>
              <a:t> </a:t>
            </a:r>
            <a:r>
              <a:rPr lang="pt-PT" err="1"/>
              <a:t>Django</a:t>
            </a:r>
            <a:r>
              <a:rPr lang="pt-PT"/>
              <a:t> API.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32D97D61-75E8-361E-CC6A-C78F8BE1C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045DC5-1BA5-D5EE-0B68-F55AD9A0F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12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680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Methodology</a:t>
            </a:r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>
                <a:solidFill>
                  <a:srgbClr val="595959"/>
                </a:solidFill>
                <a:latin typeface="+mj-lt"/>
              </a:rPr>
              <a:t>We have divided the team into three distinct work sections in order to make the most efficient work.</a:t>
            </a:r>
            <a:endParaRPr lang="pt-PT">
              <a:solidFill>
                <a:srgbClr val="595959"/>
              </a:solidFill>
              <a:latin typeface="+mj-lt"/>
            </a:endParaRP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EA02A00F-B5D9-C83A-F2BE-6769ACF3F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3170BC8-D937-5D7E-FFF0-C8D21E3159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13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55632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41396" y="-290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Architecture</a:t>
            </a:r>
          </a:p>
        </p:txBody>
      </p:sp>
      <p:pic>
        <p:nvPicPr>
          <p:cNvPr id="2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D9D88927-3C67-CA81-0938-80E7F04AD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t="2967" r="604" b="593"/>
          <a:stretch/>
        </p:blipFill>
        <p:spPr>
          <a:xfrm>
            <a:off x="175568" y="476120"/>
            <a:ext cx="1850019" cy="1866729"/>
          </a:xfrm>
          <a:prstGeom prst="rect">
            <a:avLst/>
          </a:prstGeom>
        </p:spPr>
      </p:pic>
      <p:pic>
        <p:nvPicPr>
          <p:cNvPr id="7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A806C386-2062-7A50-936F-BE9D7EE98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t="2967" r="604" b="593"/>
          <a:stretch/>
        </p:blipFill>
        <p:spPr>
          <a:xfrm>
            <a:off x="5672970" y="537905"/>
            <a:ext cx="1873188" cy="1897621"/>
          </a:xfrm>
          <a:prstGeom prst="rect">
            <a:avLst/>
          </a:prstGeom>
        </p:spPr>
      </p:pic>
      <p:pic>
        <p:nvPicPr>
          <p:cNvPr id="8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B7F2B363-3B5F-72D0-0214-0AA1270B8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t="2967" r="604" b="593"/>
          <a:stretch/>
        </p:blipFill>
        <p:spPr>
          <a:xfrm>
            <a:off x="136953" y="2746674"/>
            <a:ext cx="1927249" cy="1928514"/>
          </a:xfrm>
          <a:prstGeom prst="rect">
            <a:avLst/>
          </a:prstGeom>
        </p:spPr>
      </p:pic>
      <p:pic>
        <p:nvPicPr>
          <p:cNvPr id="9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F4D6A858-35D4-5A2B-8F97-3D58040C8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7" t="2967" r="604" b="593"/>
          <a:stretch/>
        </p:blipFill>
        <p:spPr>
          <a:xfrm>
            <a:off x="2785933" y="2715782"/>
            <a:ext cx="1904080" cy="1928513"/>
          </a:xfrm>
          <a:prstGeom prst="rect">
            <a:avLst/>
          </a:prstGeom>
        </p:spPr>
      </p:pic>
      <p:pic>
        <p:nvPicPr>
          <p:cNvPr id="5" name="Picture 5" descr="Qr code&#10;&#10;Description automatically generated">
            <a:extLst>
              <a:ext uri="{FF2B5EF4-FFF2-40B4-BE49-F238E27FC236}">
                <a16:creationId xmlns:a16="http://schemas.microsoft.com/office/drawing/2014/main" id="{C75D008D-5633-5E64-6B9C-EA97E8909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79" y="631353"/>
            <a:ext cx="496844" cy="559915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92BDA562-C5A4-5811-75C7-E9BCA9594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840" y="1842571"/>
            <a:ext cx="305318" cy="500706"/>
          </a:xfrm>
          <a:prstGeom prst="rect">
            <a:avLst/>
          </a:prstGeom>
        </p:spPr>
      </p:pic>
      <p:pic>
        <p:nvPicPr>
          <p:cNvPr id="10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CC5A5357-3977-D046-BB87-8DDEF2D62C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835" y="3472119"/>
            <a:ext cx="421675" cy="423477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1B40336C-BEAE-A686-C089-AA92EA9599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331" y="3361037"/>
            <a:ext cx="600333" cy="676533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2081F495-6C87-CD68-033A-380563BEC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7467" y="1770362"/>
            <a:ext cx="591580" cy="405714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30F93CFD-BB8D-082C-74E4-0A40FDC21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6609" y="628907"/>
            <a:ext cx="401080" cy="510746"/>
          </a:xfrm>
          <a:prstGeom prst="rect">
            <a:avLst/>
          </a:prstGeom>
        </p:spPr>
      </p:pic>
      <p:pic>
        <p:nvPicPr>
          <p:cNvPr id="15" name="Picture 15" descr="Text, icon&#10;&#10;Description automatically generated">
            <a:extLst>
              <a:ext uri="{FF2B5EF4-FFF2-40B4-BE49-F238E27FC236}">
                <a16:creationId xmlns:a16="http://schemas.microsoft.com/office/drawing/2014/main" id="{6299464D-EBFD-F466-979A-980C75C574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3404" y="1201694"/>
            <a:ext cx="546272" cy="539064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A63BB44C-A2C9-81FB-0D3D-6F015B1CC4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191" r="1266" b="-2041"/>
          <a:stretch/>
        </p:blipFill>
        <p:spPr>
          <a:xfrm>
            <a:off x="799584" y="3497247"/>
            <a:ext cx="509209" cy="291974"/>
          </a:xfrm>
          <a:prstGeom prst="rect">
            <a:avLst/>
          </a:prstGeom>
        </p:spPr>
      </p:pic>
      <p:pic>
        <p:nvPicPr>
          <p:cNvPr id="24" name="Picture 20">
            <a:extLst>
              <a:ext uri="{FF2B5EF4-FFF2-40B4-BE49-F238E27FC236}">
                <a16:creationId xmlns:a16="http://schemas.microsoft.com/office/drawing/2014/main" id="{3A656A1F-188A-127C-6BFB-B6443E7AD6E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191" r="1266" b="-2041"/>
          <a:stretch/>
        </p:blipFill>
        <p:spPr>
          <a:xfrm>
            <a:off x="822753" y="1311646"/>
            <a:ext cx="486040" cy="276528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C85D5A3C-A2F1-C75D-42E2-5A3045C62B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6236" y="1169515"/>
            <a:ext cx="567639" cy="618868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7BDF402B-0B76-BC28-32AF-2AE424719D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4933" y="569055"/>
            <a:ext cx="368643" cy="522329"/>
          </a:xfrm>
          <a:prstGeom prst="rect">
            <a:avLst/>
          </a:prstGeom>
        </p:spPr>
      </p:pic>
      <p:pic>
        <p:nvPicPr>
          <p:cNvPr id="23" name="Picture 24">
            <a:extLst>
              <a:ext uri="{FF2B5EF4-FFF2-40B4-BE49-F238E27FC236}">
                <a16:creationId xmlns:a16="http://schemas.microsoft.com/office/drawing/2014/main" id="{85151531-E593-54F6-4549-F88BC4E1CC7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986" y="1845275"/>
            <a:ext cx="452567" cy="441240"/>
          </a:xfrm>
          <a:prstGeom prst="rect">
            <a:avLst/>
          </a:prstGeom>
        </p:spPr>
      </p:pic>
      <p:pic>
        <p:nvPicPr>
          <p:cNvPr id="28" name="Picture 22">
            <a:extLst>
              <a:ext uri="{FF2B5EF4-FFF2-40B4-BE49-F238E27FC236}">
                <a16:creationId xmlns:a16="http://schemas.microsoft.com/office/drawing/2014/main" id="{7D33EA2D-9A75-A471-74F1-15C4D86DBD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8101" y="2777825"/>
            <a:ext cx="368643" cy="522329"/>
          </a:xfrm>
          <a:prstGeom prst="rect">
            <a:avLst/>
          </a:prstGeom>
        </p:spPr>
      </p:pic>
      <p:pic>
        <p:nvPicPr>
          <p:cNvPr id="29" name="Picture 5" descr="Qr code&#10;&#10;Description automatically generated">
            <a:extLst>
              <a:ext uri="{FF2B5EF4-FFF2-40B4-BE49-F238E27FC236}">
                <a16:creationId xmlns:a16="http://schemas.microsoft.com/office/drawing/2014/main" id="{93468F09-F60D-505A-0B61-40E9DB86F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48" y="2832400"/>
            <a:ext cx="496844" cy="559915"/>
          </a:xfrm>
          <a:prstGeom prst="rect">
            <a:avLst/>
          </a:prstGeom>
        </p:spPr>
      </p:pic>
      <p:pic>
        <p:nvPicPr>
          <p:cNvPr id="31" name="Picture 24">
            <a:extLst>
              <a:ext uri="{FF2B5EF4-FFF2-40B4-BE49-F238E27FC236}">
                <a16:creationId xmlns:a16="http://schemas.microsoft.com/office/drawing/2014/main" id="{63779461-3A47-ED0E-1E02-55A69569FE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817" y="4023153"/>
            <a:ext cx="452567" cy="441240"/>
          </a:xfrm>
          <a:prstGeom prst="rect">
            <a:avLst/>
          </a:prstGeom>
        </p:spPr>
      </p:pic>
      <p:pic>
        <p:nvPicPr>
          <p:cNvPr id="32" name="Picture 9">
            <a:extLst>
              <a:ext uri="{FF2B5EF4-FFF2-40B4-BE49-F238E27FC236}">
                <a16:creationId xmlns:a16="http://schemas.microsoft.com/office/drawing/2014/main" id="{9DA4C66D-99C2-857A-82D9-827A228C6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069" y="3950943"/>
            <a:ext cx="305318" cy="500706"/>
          </a:xfrm>
          <a:prstGeom prst="rect">
            <a:avLst/>
          </a:prstGeom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E54014A1-9DBD-2F43-B6DC-612EE647A1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1271" y="1144029"/>
            <a:ext cx="376366" cy="623501"/>
          </a:xfrm>
          <a:prstGeom prst="rect">
            <a:avLst/>
          </a:prstGeom>
        </p:spPr>
      </p:pic>
      <p:pic>
        <p:nvPicPr>
          <p:cNvPr id="34" name="Picture 25">
            <a:extLst>
              <a:ext uri="{FF2B5EF4-FFF2-40B4-BE49-F238E27FC236}">
                <a16:creationId xmlns:a16="http://schemas.microsoft.com/office/drawing/2014/main" id="{0D60636F-AE1C-BAFC-EB75-1A2A3A4D63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8500" y="3298738"/>
            <a:ext cx="376366" cy="623501"/>
          </a:xfrm>
          <a:prstGeom prst="rect">
            <a:avLst/>
          </a:prstGeom>
        </p:spPr>
      </p:pic>
      <p:pic>
        <p:nvPicPr>
          <p:cNvPr id="35" name="Picture 22">
            <a:extLst>
              <a:ext uri="{FF2B5EF4-FFF2-40B4-BE49-F238E27FC236}">
                <a16:creationId xmlns:a16="http://schemas.microsoft.com/office/drawing/2014/main" id="{8E84DF30-B748-30C3-F295-7122EC668E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83019" y="2777824"/>
            <a:ext cx="368643" cy="522329"/>
          </a:xfrm>
          <a:prstGeom prst="rect">
            <a:avLst/>
          </a:prstGeom>
        </p:spPr>
      </p:pic>
      <p:pic>
        <p:nvPicPr>
          <p:cNvPr id="37" name="Picture 9">
            <a:extLst>
              <a:ext uri="{FF2B5EF4-FFF2-40B4-BE49-F238E27FC236}">
                <a16:creationId xmlns:a16="http://schemas.microsoft.com/office/drawing/2014/main" id="{03D44419-7429-7B33-41E8-74B2CEF23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879" y="4020450"/>
            <a:ext cx="305318" cy="500706"/>
          </a:xfrm>
          <a:prstGeom prst="rect">
            <a:avLst/>
          </a:prstGeom>
        </p:spPr>
      </p:pic>
      <p:pic>
        <p:nvPicPr>
          <p:cNvPr id="39" name="Picture 25">
            <a:extLst>
              <a:ext uri="{FF2B5EF4-FFF2-40B4-BE49-F238E27FC236}">
                <a16:creationId xmlns:a16="http://schemas.microsoft.com/office/drawing/2014/main" id="{7E52F3BE-7FC9-2B0E-663E-A0D4CDB863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01405" y="3947467"/>
            <a:ext cx="376366" cy="623501"/>
          </a:xfrm>
          <a:prstGeom prst="rect">
            <a:avLst/>
          </a:prstGeom>
        </p:spPr>
      </p:pic>
      <p:pic>
        <p:nvPicPr>
          <p:cNvPr id="40" name="Picture 5" descr="Qr code&#10;&#10;Description automatically generated">
            <a:extLst>
              <a:ext uri="{FF2B5EF4-FFF2-40B4-BE49-F238E27FC236}">
                <a16:creationId xmlns:a16="http://schemas.microsoft.com/office/drawing/2014/main" id="{0871C34B-ACA7-567C-C88A-D4924C24F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381" y="2809231"/>
            <a:ext cx="496844" cy="559915"/>
          </a:xfrm>
          <a:prstGeom prst="rect">
            <a:avLst/>
          </a:prstGeom>
        </p:spPr>
      </p:pic>
      <p:pic>
        <p:nvPicPr>
          <p:cNvPr id="26" name="Picture 26" descr="Icon&#10;&#10;Description automatically generated">
            <a:extLst>
              <a:ext uri="{FF2B5EF4-FFF2-40B4-BE49-F238E27FC236}">
                <a16:creationId xmlns:a16="http://schemas.microsoft.com/office/drawing/2014/main" id="{0E2406A6-32F9-5F19-2F72-99EDB599F8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8019" y="1512388"/>
            <a:ext cx="489895" cy="6162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CD9E61E-C1E6-804B-FEDF-2552FBBDF4FD}"/>
              </a:ext>
            </a:extLst>
          </p:cNvPr>
          <p:cNvSpPr txBox="1"/>
          <p:nvPr/>
        </p:nvSpPr>
        <p:spPr>
          <a:xfrm>
            <a:off x="2737022" y="2713851"/>
            <a:ext cx="1329897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 err="1"/>
              <a:t>Grounstation</a:t>
            </a:r>
            <a:endParaRPr lang="en-US" sz="6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34046C-63CA-150E-9AA4-67FBB7FF9EB0}"/>
              </a:ext>
            </a:extLst>
          </p:cNvPr>
          <p:cNvSpPr txBox="1"/>
          <p:nvPr/>
        </p:nvSpPr>
        <p:spPr>
          <a:xfrm>
            <a:off x="111211" y="528251"/>
            <a:ext cx="274320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/>
              <a:t>Drone Node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FDE2F8-AED0-0022-8ED1-11C58885D078}"/>
              </a:ext>
            </a:extLst>
          </p:cNvPr>
          <p:cNvSpPr txBox="1"/>
          <p:nvPr/>
        </p:nvSpPr>
        <p:spPr>
          <a:xfrm>
            <a:off x="138241" y="2717714"/>
            <a:ext cx="274320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"/>
              <a:t>Drone Gateway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B516E8-74A2-F304-73B4-A21D50709EE2}"/>
              </a:ext>
            </a:extLst>
          </p:cNvPr>
          <p:cNvSpPr txBox="1"/>
          <p:nvPr/>
        </p:nvSpPr>
        <p:spPr>
          <a:xfrm>
            <a:off x="5670397" y="566866"/>
            <a:ext cx="274320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/>
              <a:t>Web server application</a:t>
            </a:r>
            <a:endParaRPr lang="en-US"/>
          </a:p>
        </p:txBody>
      </p:sp>
      <p:pic>
        <p:nvPicPr>
          <p:cNvPr id="46" name="Picture 46">
            <a:extLst>
              <a:ext uri="{FF2B5EF4-FFF2-40B4-BE49-F238E27FC236}">
                <a16:creationId xmlns:a16="http://schemas.microsoft.com/office/drawing/2014/main" id="{B5760112-A97F-E87B-F698-DBF8B63001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3343147" y="2345724"/>
            <a:ext cx="712314" cy="235806"/>
          </a:xfrm>
          <a:prstGeom prst="rect">
            <a:avLst/>
          </a:prstGeom>
        </p:spPr>
      </p:pic>
      <p:pic>
        <p:nvPicPr>
          <p:cNvPr id="47" name="Picture 47" descr="Shape, arrow&#10;&#10;Description automatically generated">
            <a:extLst>
              <a:ext uri="{FF2B5EF4-FFF2-40B4-BE49-F238E27FC236}">
                <a16:creationId xmlns:a16="http://schemas.microsoft.com/office/drawing/2014/main" id="{C85D0399-7CDE-7229-AE7B-D24A5E3D41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481" y="2967938"/>
            <a:ext cx="391813" cy="358347"/>
          </a:xfrm>
          <a:prstGeom prst="rect">
            <a:avLst/>
          </a:prstGeom>
        </p:spPr>
      </p:pic>
      <p:pic>
        <p:nvPicPr>
          <p:cNvPr id="48" name="Picture 48" descr="Shape&#10;&#10;Description automatically generated">
            <a:extLst>
              <a:ext uri="{FF2B5EF4-FFF2-40B4-BE49-F238E27FC236}">
                <a16:creationId xmlns:a16="http://schemas.microsoft.com/office/drawing/2014/main" id="{43CC4CE6-B277-32F0-5DA7-F8FE9A394C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62571" y="1447156"/>
            <a:ext cx="466726" cy="372505"/>
          </a:xfrm>
          <a:prstGeom prst="rect">
            <a:avLst/>
          </a:prstGeom>
        </p:spPr>
      </p:pic>
      <p:pic>
        <p:nvPicPr>
          <p:cNvPr id="49" name="Picture 49" descr="Diagram, shape, arrow&#10;&#10;Description automatically generated">
            <a:extLst>
              <a:ext uri="{FF2B5EF4-FFF2-40B4-BE49-F238E27FC236}">
                <a16:creationId xmlns:a16="http://schemas.microsoft.com/office/drawing/2014/main" id="{5A1B0997-860F-DD75-533E-D9C7FB4EA0F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3326" y="1659668"/>
            <a:ext cx="383317" cy="464922"/>
          </a:xfrm>
          <a:prstGeom prst="rect">
            <a:avLst/>
          </a:prstGeom>
        </p:spPr>
      </p:pic>
      <p:pic>
        <p:nvPicPr>
          <p:cNvPr id="50" name="Picture 50" descr="Shape, arrow&#10;&#10;Description automatically generated">
            <a:extLst>
              <a:ext uri="{FF2B5EF4-FFF2-40B4-BE49-F238E27FC236}">
                <a16:creationId xmlns:a16="http://schemas.microsoft.com/office/drawing/2014/main" id="{7763C481-772D-B113-F76C-7DF1CE6E160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34469" y="775772"/>
            <a:ext cx="412665" cy="363753"/>
          </a:xfrm>
          <a:prstGeom prst="rect">
            <a:avLst/>
          </a:prstGeom>
        </p:spPr>
      </p:pic>
      <p:pic>
        <p:nvPicPr>
          <p:cNvPr id="52" name="Picture 52" descr="Diagram, shape, arrow&#10;&#10;Description automatically generated">
            <a:extLst>
              <a:ext uri="{FF2B5EF4-FFF2-40B4-BE49-F238E27FC236}">
                <a16:creationId xmlns:a16="http://schemas.microsoft.com/office/drawing/2014/main" id="{F5EE431A-0D96-FB8F-EC92-512A9647229C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797" r="1885" b="1266"/>
          <a:stretch/>
        </p:blipFill>
        <p:spPr>
          <a:xfrm>
            <a:off x="6953440" y="1448317"/>
            <a:ext cx="381889" cy="431978"/>
          </a:xfrm>
          <a:prstGeom prst="rect">
            <a:avLst/>
          </a:prstGeom>
        </p:spPr>
      </p:pic>
      <p:pic>
        <p:nvPicPr>
          <p:cNvPr id="56" name="Picture 46">
            <a:extLst>
              <a:ext uri="{FF2B5EF4-FFF2-40B4-BE49-F238E27FC236}">
                <a16:creationId xmlns:a16="http://schemas.microsoft.com/office/drawing/2014/main" id="{A9197A87-E64C-F240-3E33-B279AF72BB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43089" y="1364906"/>
            <a:ext cx="712314" cy="235806"/>
          </a:xfrm>
          <a:prstGeom prst="rect">
            <a:avLst/>
          </a:prstGeom>
        </p:spPr>
      </p:pic>
      <p:pic>
        <p:nvPicPr>
          <p:cNvPr id="57" name="Picture 46">
            <a:extLst>
              <a:ext uri="{FF2B5EF4-FFF2-40B4-BE49-F238E27FC236}">
                <a16:creationId xmlns:a16="http://schemas.microsoft.com/office/drawing/2014/main" id="{09CFDC19-B6D7-D36F-55A8-D5F30C2CF5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1605" y="1349458"/>
            <a:ext cx="426565" cy="135408"/>
          </a:xfrm>
          <a:prstGeom prst="rect">
            <a:avLst/>
          </a:prstGeom>
        </p:spPr>
      </p:pic>
      <p:pic>
        <p:nvPicPr>
          <p:cNvPr id="58" name="Picture 46">
            <a:extLst>
              <a:ext uri="{FF2B5EF4-FFF2-40B4-BE49-F238E27FC236}">
                <a16:creationId xmlns:a16="http://schemas.microsoft.com/office/drawing/2014/main" id="{8A7F2539-84A0-3151-C17B-F50EBBE0DF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77864" y="3612291"/>
            <a:ext cx="1492334" cy="336204"/>
          </a:xfrm>
          <a:prstGeom prst="rect">
            <a:avLst/>
          </a:prstGeom>
        </p:spPr>
      </p:pic>
      <p:pic>
        <p:nvPicPr>
          <p:cNvPr id="59" name="Picture 46">
            <a:extLst>
              <a:ext uri="{FF2B5EF4-FFF2-40B4-BE49-F238E27FC236}">
                <a16:creationId xmlns:a16="http://schemas.microsoft.com/office/drawing/2014/main" id="{25238766-A4E2-FA66-D078-9C8732E4543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4773" y="3535060"/>
            <a:ext cx="418843" cy="158575"/>
          </a:xfrm>
          <a:prstGeom prst="rect">
            <a:avLst/>
          </a:prstGeom>
        </p:spPr>
      </p:pic>
      <p:pic>
        <p:nvPicPr>
          <p:cNvPr id="60" name="Picture 50" descr="Shape, arrow&#10;&#10;Description automatically generated">
            <a:extLst>
              <a:ext uri="{FF2B5EF4-FFF2-40B4-BE49-F238E27FC236}">
                <a16:creationId xmlns:a16="http://schemas.microsoft.com/office/drawing/2014/main" id="{D1AF5CB4-A3B1-216B-A5D7-AF44798274F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8850" y="798940"/>
            <a:ext cx="412665" cy="363753"/>
          </a:xfrm>
          <a:prstGeom prst="rect">
            <a:avLst/>
          </a:prstGeom>
        </p:spPr>
      </p:pic>
      <p:pic>
        <p:nvPicPr>
          <p:cNvPr id="61" name="Picture 48" descr="Shape&#10;&#10;Description automatically generated">
            <a:extLst>
              <a:ext uri="{FF2B5EF4-FFF2-40B4-BE49-F238E27FC236}">
                <a16:creationId xmlns:a16="http://schemas.microsoft.com/office/drawing/2014/main" id="{3795F122-64DC-04F8-7AF4-56B1C699EDF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722" y="1362203"/>
            <a:ext cx="466726" cy="372505"/>
          </a:xfrm>
          <a:prstGeom prst="rect">
            <a:avLst/>
          </a:prstGeom>
        </p:spPr>
      </p:pic>
      <p:pic>
        <p:nvPicPr>
          <p:cNvPr id="62" name="Picture 50" descr="Shape, arrow&#10;&#10;Description automatically generated">
            <a:extLst>
              <a:ext uri="{FF2B5EF4-FFF2-40B4-BE49-F238E27FC236}">
                <a16:creationId xmlns:a16="http://schemas.microsoft.com/office/drawing/2014/main" id="{4D81AF78-4363-1E72-E29F-97B4EB39996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45187" y="2930480"/>
            <a:ext cx="412665" cy="363753"/>
          </a:xfrm>
          <a:prstGeom prst="rect">
            <a:avLst/>
          </a:prstGeom>
        </p:spPr>
      </p:pic>
      <p:pic>
        <p:nvPicPr>
          <p:cNvPr id="63" name="Picture 49" descr="Diagram, shape, arrow&#10;&#10;Description automatically generated">
            <a:extLst>
              <a:ext uri="{FF2B5EF4-FFF2-40B4-BE49-F238E27FC236}">
                <a16:creationId xmlns:a16="http://schemas.microsoft.com/office/drawing/2014/main" id="{05B90594-1A70-F40A-9DAE-1FD484A1624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63724" y="3791208"/>
            <a:ext cx="383317" cy="464922"/>
          </a:xfrm>
          <a:prstGeom prst="rect">
            <a:avLst/>
          </a:prstGeom>
        </p:spPr>
      </p:pic>
      <p:pic>
        <p:nvPicPr>
          <p:cNvPr id="64" name="Picture 48" descr="Shape&#10;&#10;Description automatically generated">
            <a:extLst>
              <a:ext uri="{FF2B5EF4-FFF2-40B4-BE49-F238E27FC236}">
                <a16:creationId xmlns:a16="http://schemas.microsoft.com/office/drawing/2014/main" id="{7B892B4A-7952-7EF6-0226-941331C2C57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8336" y="3601865"/>
            <a:ext cx="466726" cy="372505"/>
          </a:xfrm>
          <a:prstGeom prst="rect">
            <a:avLst/>
          </a:prstGeom>
        </p:spPr>
      </p:pic>
      <p:pic>
        <p:nvPicPr>
          <p:cNvPr id="65" name="Picture 47" descr="Shape, arrow&#10;&#10;Description automatically generated">
            <a:extLst>
              <a:ext uri="{FF2B5EF4-FFF2-40B4-BE49-F238E27FC236}">
                <a16:creationId xmlns:a16="http://schemas.microsoft.com/office/drawing/2014/main" id="{C1B99389-C89A-6BED-B8B9-B6C9DEC2BF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480" y="836397"/>
            <a:ext cx="391813" cy="358347"/>
          </a:xfrm>
          <a:prstGeom prst="rect">
            <a:avLst/>
          </a:prstGeom>
        </p:spPr>
      </p:pic>
      <p:pic>
        <p:nvPicPr>
          <p:cNvPr id="66" name="Picture 47" descr="Shape, arrow&#10;&#10;Description automatically generated">
            <a:extLst>
              <a:ext uri="{FF2B5EF4-FFF2-40B4-BE49-F238E27FC236}">
                <a16:creationId xmlns:a16="http://schemas.microsoft.com/office/drawing/2014/main" id="{DC2A0D83-80D6-5667-410F-4876D82A90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06459" y="3037444"/>
            <a:ext cx="391813" cy="358347"/>
          </a:xfrm>
          <a:prstGeom prst="rect">
            <a:avLst/>
          </a:prstGeom>
        </p:spPr>
      </p:pic>
      <p:pic>
        <p:nvPicPr>
          <p:cNvPr id="67" name="Picture 50" descr="Shape, arrow&#10;&#10;Description automatically generated">
            <a:extLst>
              <a:ext uri="{FF2B5EF4-FFF2-40B4-BE49-F238E27FC236}">
                <a16:creationId xmlns:a16="http://schemas.microsoft.com/office/drawing/2014/main" id="{26C86331-30CD-1F94-7F05-99C9AC0A56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732383" y="2992264"/>
            <a:ext cx="412665" cy="363753"/>
          </a:xfrm>
          <a:prstGeom prst="rect">
            <a:avLst/>
          </a:prstGeom>
        </p:spPr>
      </p:pic>
      <p:pic>
        <p:nvPicPr>
          <p:cNvPr id="68" name="Picture 49" descr="Diagram, shape, arrow&#10;&#10;Description automatically generated">
            <a:extLst>
              <a:ext uri="{FF2B5EF4-FFF2-40B4-BE49-F238E27FC236}">
                <a16:creationId xmlns:a16="http://schemas.microsoft.com/office/drawing/2014/main" id="{49B5E06A-4FBD-9F41-8F8A-F070892C2C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4089" y="3922499"/>
            <a:ext cx="383317" cy="464922"/>
          </a:xfrm>
          <a:prstGeom prst="rect">
            <a:avLst/>
          </a:prstGeom>
        </p:spPr>
      </p:pic>
      <p:pic>
        <p:nvPicPr>
          <p:cNvPr id="69" name="Picture 50" descr="Shape, arrow&#10;&#10;Description automatically generated">
            <a:extLst>
              <a:ext uri="{FF2B5EF4-FFF2-40B4-BE49-F238E27FC236}">
                <a16:creationId xmlns:a16="http://schemas.microsoft.com/office/drawing/2014/main" id="{B4B7D3B5-E915-D666-0B40-615D2CBC99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83653" y="3610101"/>
            <a:ext cx="412665" cy="363753"/>
          </a:xfrm>
          <a:prstGeom prst="rect">
            <a:avLst/>
          </a:prstGeom>
        </p:spPr>
      </p:pic>
      <p:pic>
        <p:nvPicPr>
          <p:cNvPr id="70" name="Picture 46">
            <a:extLst>
              <a:ext uri="{FF2B5EF4-FFF2-40B4-BE49-F238E27FC236}">
                <a16:creationId xmlns:a16="http://schemas.microsoft.com/office/drawing/2014/main" id="{DB07AC66-A6D8-86EA-0ED2-2D166A81F8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709613" y="2415230"/>
            <a:ext cx="712314" cy="235806"/>
          </a:xfrm>
          <a:prstGeom prst="rect">
            <a:avLst/>
          </a:prstGeom>
        </p:spPr>
      </p:pic>
      <p:pic>
        <p:nvPicPr>
          <p:cNvPr id="71" name="Picture 46">
            <a:extLst>
              <a:ext uri="{FF2B5EF4-FFF2-40B4-BE49-F238E27FC236}">
                <a16:creationId xmlns:a16="http://schemas.microsoft.com/office/drawing/2014/main" id="{97BE7423-E67D-2AF5-EB51-4ACEFB6011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61133" y="3535061"/>
            <a:ext cx="797265" cy="266697"/>
          </a:xfrm>
          <a:prstGeom prst="rect">
            <a:avLst/>
          </a:prstGeom>
        </p:spPr>
      </p:pic>
      <p:pic>
        <p:nvPicPr>
          <p:cNvPr id="72" name="Picture 46">
            <a:extLst>
              <a:ext uri="{FF2B5EF4-FFF2-40B4-BE49-F238E27FC236}">
                <a16:creationId xmlns:a16="http://schemas.microsoft.com/office/drawing/2014/main" id="{397C4F48-BB74-B32A-AD00-15553CABCE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5956019" y="2681673"/>
            <a:ext cx="1028955" cy="343927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5CC3D35-2C2D-12E0-F0F9-F008CF622D0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02365" y="2860268"/>
            <a:ext cx="401853" cy="43351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79A00B9-1E5B-4745-8A49-11DFFF793503}"/>
              </a:ext>
            </a:extLst>
          </p:cNvPr>
          <p:cNvSpPr txBox="1"/>
          <p:nvPr/>
        </p:nvSpPr>
        <p:spPr>
          <a:xfrm>
            <a:off x="1867158" y="50478"/>
            <a:ext cx="1204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err="1"/>
              <a:t>Past</a:t>
            </a:r>
            <a:endParaRPr lang="pt-PT" sz="2500"/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A66C1D9-9A17-4D70-9BDF-5271F8B37DCA}"/>
              </a:ext>
            </a:extLst>
          </p:cNvPr>
          <p:cNvSpPr txBox="1"/>
          <p:nvPr/>
        </p:nvSpPr>
        <p:spPr>
          <a:xfrm>
            <a:off x="1860360" y="47919"/>
            <a:ext cx="18555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 err="1"/>
              <a:t>Prototype</a:t>
            </a:r>
            <a:endParaRPr lang="pt-PT" sz="2500"/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02168AC6-60BC-4314-9F44-77F30A4E0221}"/>
              </a:ext>
            </a:extLst>
          </p:cNvPr>
          <p:cNvSpPr txBox="1"/>
          <p:nvPr/>
        </p:nvSpPr>
        <p:spPr>
          <a:xfrm>
            <a:off x="1862666" y="57622"/>
            <a:ext cx="12978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500"/>
              <a:t>Final</a:t>
            </a:r>
          </a:p>
        </p:txBody>
      </p:sp>
      <p:pic>
        <p:nvPicPr>
          <p:cNvPr id="16" name="Imagem 2">
            <a:extLst>
              <a:ext uri="{FF2B5EF4-FFF2-40B4-BE49-F238E27FC236}">
                <a16:creationId xmlns:a16="http://schemas.microsoft.com/office/drawing/2014/main" id="{132FD201-3BE0-ADE5-D862-AB5299FBCF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10AF068-9D35-70F6-6E3D-0A12FD9D48DD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4045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092 L 0.38872 -0.18642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58" y="-938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1" grpId="0"/>
      <p:bldP spid="42" grpId="0"/>
      <p:bldP spid="43" grpId="0"/>
      <p:bldP spid="3" grpId="0"/>
      <p:bldP spid="73" grpId="0"/>
      <p:bldP spid="73" grpId="1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Index</a:t>
            </a:r>
            <a:endParaRPr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3F9DE37-27AD-4531-A1EA-65FD3C7C2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Context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1.1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Problem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1.2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Objectives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1.3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Methodology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2.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Solution</a:t>
            </a:r>
            <a:endParaRPr lang="pt-PT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2.1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Communication</a:t>
            </a:r>
            <a:endParaRPr lang="pt-PT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2.2 Data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Persistence</a:t>
            </a:r>
            <a:endParaRPr lang="pt-PT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2.3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Dashboard</a:t>
            </a:r>
          </a:p>
          <a:p>
            <a:pPr marL="596900" lvl="1" indent="0">
              <a:lnSpc>
                <a:spcPct val="114999"/>
              </a:lnSpc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2.4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Outcome</a:t>
            </a:r>
          </a:p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Vision</a:t>
            </a:r>
            <a:r>
              <a:rPr lang="pt-PT">
                <a:solidFill>
                  <a:schemeClr val="bg1">
                    <a:lumMod val="75000"/>
                  </a:schemeClr>
                </a:solidFill>
              </a:rPr>
              <a:t> for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the</a:t>
            </a:r>
            <a:r>
              <a:rPr lang="pt-PT">
                <a:solidFill>
                  <a:schemeClr val="bg1">
                    <a:lumMod val="75000"/>
                  </a:schemeClr>
                </a:solidFill>
              </a:rPr>
              <a:t> future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2985BFC9-1B5C-47BD-3BC2-0A3A4D038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05ED9E3-6AEA-535C-4392-17809C0FEEF8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15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490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EBEE7-6B36-DEF5-EA4A-D1950EDA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Communication</a:t>
            </a:r>
            <a:endParaRPr lang="pt-PT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9EC595C8-8D61-7D3B-CD47-A66084CF3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pic>
        <p:nvPicPr>
          <p:cNvPr id="5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8E37698-F78A-ECA5-D697-88284C62B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4" y="182082"/>
            <a:ext cx="2965819" cy="527773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0B6D1DC-AE79-E29D-D5BE-3B930F62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638" y="1062932"/>
            <a:ext cx="2743200" cy="289801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60860BA-9C0F-D487-F7DB-36C0DDBF8A9B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215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989F5-504E-E074-1AED-455D54F8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Communication</a:t>
            </a:r>
            <a:endParaRPr lang="pt-PT"/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EB9ADE0A-0C8C-6C33-7844-6FC4456D5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1B5DAD1-B59E-D720-5606-1B209D51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63" y="1195520"/>
            <a:ext cx="6092454" cy="3083007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C971149-48FE-0CEE-0411-CD09048E2E84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17</a:t>
            </a:fld>
            <a:endParaRPr lang="en-US" b="1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2DC108-9AD4-F1A1-8299-994CB0B49711}"/>
              </a:ext>
            </a:extLst>
          </p:cNvPr>
          <p:cNvCxnSpPr/>
          <p:nvPr/>
        </p:nvCxnSpPr>
        <p:spPr>
          <a:xfrm>
            <a:off x="2283884" y="2400300"/>
            <a:ext cx="2247899" cy="247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72EA9D-CD0C-98FB-AC4D-D11F8DE93CE4}"/>
              </a:ext>
            </a:extLst>
          </p:cNvPr>
          <p:cNvCxnSpPr>
            <a:cxnSpLocks/>
          </p:cNvCxnSpPr>
          <p:nvPr/>
        </p:nvCxnSpPr>
        <p:spPr>
          <a:xfrm flipV="1">
            <a:off x="2352675" y="3155949"/>
            <a:ext cx="2279649" cy="27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F4EB77-155B-C920-3525-4F55DA6A3170}"/>
              </a:ext>
            </a:extLst>
          </p:cNvPr>
          <p:cNvCxnSpPr>
            <a:cxnSpLocks/>
          </p:cNvCxnSpPr>
          <p:nvPr/>
        </p:nvCxnSpPr>
        <p:spPr>
          <a:xfrm>
            <a:off x="2368549" y="1749423"/>
            <a:ext cx="2247899" cy="215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4A4E0C-BFD1-16C6-FF71-FCD67557F11E}"/>
              </a:ext>
            </a:extLst>
          </p:cNvPr>
          <p:cNvSpPr txBox="1"/>
          <p:nvPr/>
        </p:nvSpPr>
        <p:spPr>
          <a:xfrm>
            <a:off x="1708150" y="157056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SSD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1F05B3-C15B-65D5-01E5-00551962BC4B}"/>
              </a:ext>
            </a:extLst>
          </p:cNvPr>
          <p:cNvSpPr txBox="1"/>
          <p:nvPr/>
        </p:nvSpPr>
        <p:spPr>
          <a:xfrm>
            <a:off x="971216" y="221336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- </a:t>
            </a:r>
            <a:r>
              <a:rPr lang="en-US" err="1"/>
              <a:t>LoRaWAN</a:t>
            </a:r>
            <a:r>
              <a:rPr lang="en-US" baseline="30000"/>
              <a:t>®</a:t>
            </a:r>
            <a:endParaRPr lang="en-US" baseline="30000" err="1"/>
          </a:p>
          <a:p>
            <a:r>
              <a:rPr lang="en-US"/>
              <a:t> concentrator card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083FE1-7CA1-FB86-A24F-018E1EA6E2C7}"/>
              </a:ext>
            </a:extLst>
          </p:cNvPr>
          <p:cNvSpPr txBox="1"/>
          <p:nvPr/>
        </p:nvSpPr>
        <p:spPr>
          <a:xfrm>
            <a:off x="1084569" y="302048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Wi-Fi module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DB914C-19AE-BE18-600B-42CCFAEE0C39}"/>
              </a:ext>
            </a:extLst>
          </p:cNvPr>
          <p:cNvCxnSpPr/>
          <p:nvPr/>
        </p:nvCxnSpPr>
        <p:spPr>
          <a:xfrm flipV="1">
            <a:off x="1056217" y="3584576"/>
            <a:ext cx="861483" cy="1006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D54F853-3499-9494-1FEA-7B2CCB6A061C}"/>
              </a:ext>
            </a:extLst>
          </p:cNvPr>
          <p:cNvSpPr txBox="1"/>
          <p:nvPr/>
        </p:nvSpPr>
        <p:spPr>
          <a:xfrm>
            <a:off x="718608" y="458152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Wi-Fi antenna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16B594-0879-494D-5775-F828F60A241E}"/>
              </a:ext>
            </a:extLst>
          </p:cNvPr>
          <p:cNvSpPr txBox="1"/>
          <p:nvPr/>
        </p:nvSpPr>
        <p:spPr>
          <a:xfrm>
            <a:off x="2353734" y="442806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- WAVE antenna (868MHz)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36004A-7BD0-9FF4-2AE7-55E81957D927}"/>
              </a:ext>
            </a:extLst>
          </p:cNvPr>
          <p:cNvCxnSpPr>
            <a:cxnSpLocks/>
          </p:cNvCxnSpPr>
          <p:nvPr/>
        </p:nvCxnSpPr>
        <p:spPr>
          <a:xfrm flipH="1" flipV="1">
            <a:off x="2034116" y="4034367"/>
            <a:ext cx="445558" cy="392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3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989F5-504E-E074-1AED-455D54F8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Data </a:t>
            </a:r>
            <a:r>
              <a:rPr lang="pt-PT" err="1"/>
              <a:t>Persistence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912B32-CCA0-195C-C9D7-FF8F53D40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/>
              <a:t>API in </a:t>
            </a:r>
            <a:r>
              <a:rPr lang="pt-PT" b="1" err="1"/>
              <a:t>Django</a:t>
            </a:r>
            <a:endParaRPr lang="pt-PT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57180-BA87-E406-8906-96B7E6163667}"/>
              </a:ext>
            </a:extLst>
          </p:cNvPr>
          <p:cNvSpPr txBox="1"/>
          <p:nvPr/>
        </p:nvSpPr>
        <p:spPr>
          <a:xfrm>
            <a:off x="2786814" y="4606591"/>
            <a:ext cx="1637798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Groundstation</a:t>
            </a:r>
          </a:p>
        </p:txBody>
      </p:sp>
      <p:pic>
        <p:nvPicPr>
          <p:cNvPr id="9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F970A74F-E1AB-C08B-CA3D-3E2D02D0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225239"/>
            <a:ext cx="1011892" cy="1020296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2D4E1CAB-CC2A-12DB-1EA5-5B9F879E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473" y="225238"/>
            <a:ext cx="1011892" cy="1020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C49FBF-09B2-410F-FB8E-BC544AD32CDF}"/>
              </a:ext>
            </a:extLst>
          </p:cNvPr>
          <p:cNvSpPr txBox="1"/>
          <p:nvPr/>
        </p:nvSpPr>
        <p:spPr>
          <a:xfrm>
            <a:off x="5458533" y="1190417"/>
            <a:ext cx="1637798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MySQL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7605CC-C7ED-11FA-7FD4-FAF6A97D28DE}"/>
              </a:ext>
            </a:extLst>
          </p:cNvPr>
          <p:cNvSpPr txBox="1"/>
          <p:nvPr/>
        </p:nvSpPr>
        <p:spPr>
          <a:xfrm>
            <a:off x="6836856" y="1240843"/>
            <a:ext cx="1637798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InfluxDB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A60A62-E2FC-D820-6AB8-57612EEB65CD}"/>
              </a:ext>
            </a:extLst>
          </p:cNvPr>
          <p:cNvSpPr/>
          <p:nvPr/>
        </p:nvSpPr>
        <p:spPr>
          <a:xfrm>
            <a:off x="452689" y="2355180"/>
            <a:ext cx="8241628" cy="4286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API | drone-backend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50E768-FC7B-8A6E-7709-6C8025A65722}"/>
              </a:ext>
            </a:extLst>
          </p:cNvPr>
          <p:cNvSpPr/>
          <p:nvPr/>
        </p:nvSpPr>
        <p:spPr>
          <a:xfrm>
            <a:off x="452688" y="4393027"/>
            <a:ext cx="2323596" cy="4286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API | fleet-manager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59EB67-66A9-965F-753B-C52627169E58}"/>
              </a:ext>
            </a:extLst>
          </p:cNvPr>
          <p:cNvCxnSpPr/>
          <p:nvPr/>
        </p:nvCxnSpPr>
        <p:spPr>
          <a:xfrm flipH="1">
            <a:off x="7668628" y="1595688"/>
            <a:ext cx="3006" cy="6662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DA799D-0654-1443-7608-9C70572991F0}"/>
              </a:ext>
            </a:extLst>
          </p:cNvPr>
          <p:cNvCxnSpPr>
            <a:cxnSpLocks/>
          </p:cNvCxnSpPr>
          <p:nvPr/>
        </p:nvCxnSpPr>
        <p:spPr>
          <a:xfrm flipH="1">
            <a:off x="6277477" y="1595688"/>
            <a:ext cx="3006" cy="6662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BABD0-D272-ACBB-5E75-9B02FABC6E6D}"/>
              </a:ext>
            </a:extLst>
          </p:cNvPr>
          <p:cNvSpPr txBox="1"/>
          <p:nvPr/>
        </p:nvSpPr>
        <p:spPr>
          <a:xfrm>
            <a:off x="5749591" y="1779170"/>
            <a:ext cx="1066298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/>
              <a:t>/missions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D87563-E621-0353-BFD0-8EAA900C7A5F}"/>
              </a:ext>
            </a:extLst>
          </p:cNvPr>
          <p:cNvSpPr txBox="1"/>
          <p:nvPr/>
        </p:nvSpPr>
        <p:spPr>
          <a:xfrm>
            <a:off x="7133222" y="1779170"/>
            <a:ext cx="1096377" cy="30777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/>
              <a:t>/drones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9A643-C36A-8FDE-332A-4AE721128BE6}"/>
              </a:ext>
            </a:extLst>
          </p:cNvPr>
          <p:cNvSpPr txBox="1"/>
          <p:nvPr/>
        </p:nvSpPr>
        <p:spPr>
          <a:xfrm>
            <a:off x="6283491" y="2388268"/>
            <a:ext cx="14949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bg1">
                    <a:lumMod val="65000"/>
                  </a:schemeClr>
                </a:solidFill>
              </a:rPr>
              <a:t>HTTP requests:</a:t>
            </a:r>
          </a:p>
          <a:p>
            <a:r>
              <a:rPr lang="en-US" sz="1000" b="1">
                <a:solidFill>
                  <a:schemeClr val="bg1"/>
                </a:solidFill>
              </a:rPr>
              <a:t>POST, GET, DELETE</a:t>
            </a:r>
          </a:p>
        </p:txBody>
      </p:sp>
      <p:pic>
        <p:nvPicPr>
          <p:cNvPr id="28" name="Picture 28">
            <a:extLst>
              <a:ext uri="{FF2B5EF4-FFF2-40B4-BE49-F238E27FC236}">
                <a16:creationId xmlns:a16="http://schemas.microsoft.com/office/drawing/2014/main" id="{AD0C7A81-4DF5-39E0-D5FD-1D8E213E3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93" y="2185234"/>
            <a:ext cx="1126457" cy="11414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EA8D360-BD94-E724-FFC7-07E55408504F}"/>
              </a:ext>
            </a:extLst>
          </p:cNvPr>
          <p:cNvSpPr txBox="1"/>
          <p:nvPr/>
        </p:nvSpPr>
        <p:spPr>
          <a:xfrm>
            <a:off x="2019802" y="2403308"/>
            <a:ext cx="106629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Celery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45384A-3777-F46E-4535-EF22D028B5D4}"/>
              </a:ext>
            </a:extLst>
          </p:cNvPr>
          <p:cNvCxnSpPr/>
          <p:nvPr/>
        </p:nvCxnSpPr>
        <p:spPr>
          <a:xfrm flipV="1">
            <a:off x="2558213" y="4505824"/>
            <a:ext cx="706854" cy="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FCECF9-692E-35F4-EEC1-4F0733ED8C1A}"/>
              </a:ext>
            </a:extLst>
          </p:cNvPr>
          <p:cNvSpPr/>
          <p:nvPr/>
        </p:nvSpPr>
        <p:spPr>
          <a:xfrm>
            <a:off x="452688" y="3280106"/>
            <a:ext cx="1120439" cy="3158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cs typeface="Arial"/>
              </a:rPr>
              <a:t>Celery task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5BF734-5D1A-B5F1-B377-9B1E46E3C025}"/>
              </a:ext>
            </a:extLst>
          </p:cNvPr>
          <p:cNvSpPr/>
          <p:nvPr/>
        </p:nvSpPr>
        <p:spPr>
          <a:xfrm>
            <a:off x="1700964" y="3280105"/>
            <a:ext cx="1120439" cy="3158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cs typeface="Arial"/>
              </a:rPr>
              <a:t>Celery task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BFAA7-665B-6F2F-3BE5-0BEFAA48F3F9}"/>
              </a:ext>
            </a:extLst>
          </p:cNvPr>
          <p:cNvSpPr txBox="1"/>
          <p:nvPr/>
        </p:nvSpPr>
        <p:spPr>
          <a:xfrm>
            <a:off x="2764255" y="3200400"/>
            <a:ext cx="765509" cy="40011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...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A74227-6701-9D81-66AE-9D6A03DCC4A3}"/>
              </a:ext>
            </a:extLst>
          </p:cNvPr>
          <p:cNvCxnSpPr/>
          <p:nvPr/>
        </p:nvCxnSpPr>
        <p:spPr>
          <a:xfrm flipV="1">
            <a:off x="1001628" y="3690687"/>
            <a:ext cx="4513" cy="64218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701B55-F1C5-D174-DAC6-94C02FF31238}"/>
              </a:ext>
            </a:extLst>
          </p:cNvPr>
          <p:cNvCxnSpPr>
            <a:cxnSpLocks/>
          </p:cNvCxnSpPr>
          <p:nvPr/>
        </p:nvCxnSpPr>
        <p:spPr>
          <a:xfrm flipV="1">
            <a:off x="2257423" y="3698206"/>
            <a:ext cx="4513" cy="64218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41DB431-2BB9-5145-122D-26C266E5FACF}"/>
              </a:ext>
            </a:extLst>
          </p:cNvPr>
          <p:cNvSpPr txBox="1"/>
          <p:nvPr/>
        </p:nvSpPr>
        <p:spPr>
          <a:xfrm>
            <a:off x="418098" y="3929813"/>
            <a:ext cx="1201652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i="1"/>
              <a:t>GET /mission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EA271-F88A-448B-C181-EE4D3E484EEB}"/>
              </a:ext>
            </a:extLst>
          </p:cNvPr>
          <p:cNvSpPr txBox="1"/>
          <p:nvPr/>
        </p:nvSpPr>
        <p:spPr>
          <a:xfrm>
            <a:off x="1756610" y="3929813"/>
            <a:ext cx="1021179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i="1"/>
              <a:t>GET /drone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B8719CD-D158-D1E4-4ECC-D31BE6CE78E8}"/>
              </a:ext>
            </a:extLst>
          </p:cNvPr>
          <p:cNvCxnSpPr>
            <a:cxnSpLocks/>
          </p:cNvCxnSpPr>
          <p:nvPr/>
        </p:nvCxnSpPr>
        <p:spPr>
          <a:xfrm flipV="1">
            <a:off x="2257422" y="2871034"/>
            <a:ext cx="4513" cy="3489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F4C88A-27A2-00FD-3816-79A8AD784B30}"/>
              </a:ext>
            </a:extLst>
          </p:cNvPr>
          <p:cNvCxnSpPr>
            <a:cxnSpLocks/>
          </p:cNvCxnSpPr>
          <p:nvPr/>
        </p:nvCxnSpPr>
        <p:spPr>
          <a:xfrm flipV="1">
            <a:off x="1009145" y="2863514"/>
            <a:ext cx="4513" cy="3489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E356B0-4790-A946-DA68-F278E468158D}"/>
              </a:ext>
            </a:extLst>
          </p:cNvPr>
          <p:cNvCxnSpPr>
            <a:cxnSpLocks/>
          </p:cNvCxnSpPr>
          <p:nvPr/>
        </p:nvCxnSpPr>
        <p:spPr>
          <a:xfrm flipV="1">
            <a:off x="7017415" y="2901113"/>
            <a:ext cx="4513" cy="64218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95BE22-BEF1-BE9C-2F8B-E5AF97DE6E44}"/>
              </a:ext>
            </a:extLst>
          </p:cNvPr>
          <p:cNvCxnSpPr>
            <a:cxnSpLocks/>
          </p:cNvCxnSpPr>
          <p:nvPr/>
        </p:nvCxnSpPr>
        <p:spPr>
          <a:xfrm flipH="1" flipV="1">
            <a:off x="6142120" y="3472613"/>
            <a:ext cx="394032" cy="300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32831DD-B874-F4F4-4AF8-5FD4E1B79259}"/>
              </a:ext>
            </a:extLst>
          </p:cNvPr>
          <p:cNvSpPr txBox="1"/>
          <p:nvPr/>
        </p:nvSpPr>
        <p:spPr>
          <a:xfrm>
            <a:off x="6494045" y="3245518"/>
            <a:ext cx="1066298" cy="52322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/>
              <a:t>/missions</a:t>
            </a:r>
          </a:p>
          <a:p>
            <a:pPr algn="ctr"/>
            <a:r>
              <a:rPr lang="en-US" b="1" i="1"/>
              <a:t>/drones</a:t>
            </a:r>
          </a:p>
        </p:txBody>
      </p:sp>
      <p:pic>
        <p:nvPicPr>
          <p:cNvPr id="52" name="Picture 52">
            <a:extLst>
              <a:ext uri="{FF2B5EF4-FFF2-40B4-BE49-F238E27FC236}">
                <a16:creationId xmlns:a16="http://schemas.microsoft.com/office/drawing/2014/main" id="{2FA28E77-4D1E-A5E0-C909-BD058CA23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202" y="3170320"/>
            <a:ext cx="592556" cy="59988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1E7BCDE-B026-B191-C1C0-66218384400F}"/>
              </a:ext>
            </a:extLst>
          </p:cNvPr>
          <p:cNvSpPr txBox="1"/>
          <p:nvPr/>
        </p:nvSpPr>
        <p:spPr>
          <a:xfrm>
            <a:off x="4892340" y="3809498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Internet</a:t>
            </a:r>
          </a:p>
        </p:txBody>
      </p:sp>
      <p:pic>
        <p:nvPicPr>
          <p:cNvPr id="54" name="Picture 54" descr="Logo&#10;&#10;Description automatically generated">
            <a:extLst>
              <a:ext uri="{FF2B5EF4-FFF2-40B4-BE49-F238E27FC236}">
                <a16:creationId xmlns:a16="http://schemas.microsoft.com/office/drawing/2014/main" id="{FEBB1CC0-B099-3535-7FB6-46007377E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46" y="1969116"/>
            <a:ext cx="803109" cy="340497"/>
          </a:xfrm>
          <a:prstGeom prst="rect">
            <a:avLst/>
          </a:prstGeom>
        </p:spPr>
      </p:pic>
      <p:pic>
        <p:nvPicPr>
          <p:cNvPr id="57" name="Picture 57" descr="Logo&#10;&#10;Description automatically generated">
            <a:extLst>
              <a:ext uri="{FF2B5EF4-FFF2-40B4-BE49-F238E27FC236}">
                <a16:creationId xmlns:a16="http://schemas.microsoft.com/office/drawing/2014/main" id="{F9384F3A-C957-B8CD-02BE-800B68C60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7885" y="140495"/>
            <a:ext cx="625289" cy="618280"/>
          </a:xfrm>
          <a:prstGeom prst="rect">
            <a:avLst/>
          </a:prstGeom>
        </p:spPr>
      </p:pic>
      <p:pic>
        <p:nvPicPr>
          <p:cNvPr id="58" name="Picture 58">
            <a:extLst>
              <a:ext uri="{FF2B5EF4-FFF2-40B4-BE49-F238E27FC236}">
                <a16:creationId xmlns:a16="http://schemas.microsoft.com/office/drawing/2014/main" id="{66A2FB10-528A-D314-11C0-054697EE6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511" y="139867"/>
            <a:ext cx="562478" cy="569997"/>
          </a:xfrm>
          <a:prstGeom prst="rect">
            <a:avLst/>
          </a:prstGeom>
        </p:spPr>
      </p:pic>
      <p:pic>
        <p:nvPicPr>
          <p:cNvPr id="59" name="Picture 59">
            <a:extLst>
              <a:ext uri="{FF2B5EF4-FFF2-40B4-BE49-F238E27FC236}">
                <a16:creationId xmlns:a16="http://schemas.microsoft.com/office/drawing/2014/main" id="{D7D996F3-4C44-D90D-5BCF-7A3FCA51D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3039" y="4027571"/>
            <a:ext cx="667753" cy="652716"/>
          </a:xfrm>
          <a:prstGeom prst="rect">
            <a:avLst/>
          </a:prstGeom>
        </p:spPr>
      </p:pic>
      <p:pic>
        <p:nvPicPr>
          <p:cNvPr id="6" name="Imagem 2">
            <a:extLst>
              <a:ext uri="{FF2B5EF4-FFF2-40B4-BE49-F238E27FC236}">
                <a16:creationId xmlns:a16="http://schemas.microsoft.com/office/drawing/2014/main" id="{275F36ED-4D1C-62F7-E072-00B4050312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8FAD0FB-3F64-F2BA-DDB5-A8DA7941C813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8914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EBEE7-6B36-DEF5-EA4A-D1950EDA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Data </a:t>
            </a:r>
            <a:r>
              <a:rPr lang="pt-PT" err="1"/>
              <a:t>Persistence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55E3787-2E1C-3FB4-7D42-715BF223E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403" y="1062239"/>
            <a:ext cx="3541197" cy="3506636"/>
          </a:xfrm>
        </p:spPr>
        <p:txBody>
          <a:bodyPr/>
          <a:lstStyle/>
          <a:p>
            <a:r>
              <a:rPr lang="pt-PT" sz="1800" b="1" err="1"/>
              <a:t>MySQL</a:t>
            </a:r>
          </a:p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7272595-1571-5D7C-8C38-9863F88B1F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483218"/>
            <a:ext cx="4007419" cy="4085657"/>
          </a:xfrm>
        </p:spPr>
        <p:txBody>
          <a:bodyPr/>
          <a:lstStyle/>
          <a:p>
            <a:pPr algn="ctr"/>
            <a:r>
              <a:rPr lang="pt-PT" sz="1800" b="1" err="1"/>
              <a:t>InfluxDB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28C36B-D36C-FD7A-699A-A7879E250D46}"/>
              </a:ext>
            </a:extLst>
          </p:cNvPr>
          <p:cNvSpPr/>
          <p:nvPr/>
        </p:nvSpPr>
        <p:spPr>
          <a:xfrm>
            <a:off x="1009150" y="1723522"/>
            <a:ext cx="1669378" cy="26995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cs typeface="Arial"/>
              </a:rPr>
              <a:t>Missions</a:t>
            </a:r>
          </a:p>
          <a:p>
            <a:endParaRPr lang="en-US">
              <a:cs typeface="Arial"/>
            </a:endParaRPr>
          </a:p>
          <a:p>
            <a:r>
              <a:rPr lang="en-US" err="1">
                <a:cs typeface="Arial"/>
              </a:rPr>
              <a:t>missionId</a:t>
            </a:r>
          </a:p>
          <a:p>
            <a:r>
              <a:rPr lang="en-US">
                <a:cs typeface="Arial"/>
              </a:rPr>
              <a:t>status</a:t>
            </a:r>
          </a:p>
          <a:p>
            <a:r>
              <a:rPr lang="en-US">
                <a:cs typeface="Arial"/>
              </a:rPr>
              <a:t>cause</a:t>
            </a:r>
          </a:p>
          <a:p>
            <a:r>
              <a:rPr lang="en-US">
                <a:cs typeface="Arial"/>
              </a:rPr>
              <a:t>start</a:t>
            </a:r>
          </a:p>
          <a:p>
            <a:r>
              <a:rPr lang="en-US">
                <a:cs typeface="Arial"/>
              </a:rPr>
              <a:t>end</a:t>
            </a:r>
          </a:p>
          <a:p>
            <a:r>
              <a:rPr lang="en-US">
                <a:cs typeface="Arial"/>
              </a:rPr>
              <a:t>duration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drones […]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DA2F5C-A1F2-8A35-FF51-9EEC869B8A70}"/>
              </a:ext>
            </a:extLst>
          </p:cNvPr>
          <p:cNvSpPr/>
          <p:nvPr/>
        </p:nvSpPr>
        <p:spPr>
          <a:xfrm>
            <a:off x="3355308" y="1723522"/>
            <a:ext cx="1669378" cy="165434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err="1">
                <a:cs typeface="Arial"/>
              </a:rPr>
              <a:t>MissionDrones</a:t>
            </a:r>
          </a:p>
          <a:p>
            <a:endParaRPr lang="en-US">
              <a:cs typeface="Arial"/>
            </a:endParaRPr>
          </a:p>
          <a:p>
            <a:r>
              <a:rPr lang="en-US" err="1">
                <a:cs typeface="Arial"/>
              </a:rPr>
              <a:t>droneId</a:t>
            </a:r>
          </a:p>
          <a:p>
            <a:r>
              <a:rPr lang="en-US" err="1">
                <a:cs typeface="Arial"/>
              </a:rPr>
              <a:t>missionId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active</a:t>
            </a:r>
          </a:p>
        </p:txBody>
      </p:sp>
      <p:pic>
        <p:nvPicPr>
          <p:cNvPr id="13" name="Picture 1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96882C8-4D00-CC3E-2D19-4B4B83EBD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12" y="3075393"/>
            <a:ext cx="1953628" cy="10230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4EF36C-D1CE-12EB-144F-AB9ACA3429B9}"/>
              </a:ext>
            </a:extLst>
          </p:cNvPr>
          <p:cNvSpPr/>
          <p:nvPr/>
        </p:nvSpPr>
        <p:spPr>
          <a:xfrm>
            <a:off x="6212806" y="1182100"/>
            <a:ext cx="1669378" cy="26995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>
                <a:cs typeface="Arial"/>
              </a:rPr>
              <a:t>Drones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 err="1">
                <a:cs typeface="Arial"/>
              </a:rPr>
              <a:t>droneId</a:t>
            </a:r>
          </a:p>
          <a:p>
            <a:r>
              <a:rPr lang="en-US" err="1">
                <a:cs typeface="Arial"/>
              </a:rPr>
              <a:t>missionId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…</a:t>
            </a:r>
          </a:p>
          <a:p>
            <a:r>
              <a:rPr lang="en-US">
                <a:cs typeface="Arial"/>
              </a:rPr>
              <a:t>…</a:t>
            </a:r>
          </a:p>
          <a:p>
            <a:r>
              <a:rPr lang="en-US">
                <a:cs typeface="Arial"/>
              </a:rPr>
              <a:t>…</a:t>
            </a:r>
          </a:p>
          <a:p>
            <a:r>
              <a:rPr lang="en-US">
                <a:cs typeface="Arial"/>
              </a:rPr>
              <a:t>…</a:t>
            </a:r>
          </a:p>
          <a:p>
            <a:r>
              <a:rPr lang="en-US">
                <a:cs typeface="Arial"/>
              </a:rPr>
              <a:t>…</a:t>
            </a:r>
          </a:p>
          <a:p>
            <a:r>
              <a:rPr lang="en-US">
                <a:cs typeface="Arial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85F67-EC7C-FD22-B620-D25102F508E7}"/>
              </a:ext>
            </a:extLst>
          </p:cNvPr>
          <p:cNvSpPr txBox="1"/>
          <p:nvPr/>
        </p:nvSpPr>
        <p:spPr>
          <a:xfrm>
            <a:off x="6779795" y="2598820"/>
            <a:ext cx="74295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Fields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Tags</a:t>
            </a:r>
          </a:p>
        </p:txBody>
      </p:sp>
      <p:pic>
        <p:nvPicPr>
          <p:cNvPr id="7" name="Imagem 2">
            <a:extLst>
              <a:ext uri="{FF2B5EF4-FFF2-40B4-BE49-F238E27FC236}">
                <a16:creationId xmlns:a16="http://schemas.microsoft.com/office/drawing/2014/main" id="{17E45BFB-DBB1-239D-0281-5B3E8305B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2235FDB-D198-88A3-8B7F-7DD21774A674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19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11953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Index</a:t>
            </a:r>
            <a:endParaRPr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3F9DE37-27AD-4531-A1EA-65FD3C7C2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PT"/>
              <a:t>1. </a:t>
            </a:r>
            <a:r>
              <a:rPr lang="pt-PT" err="1"/>
              <a:t>Context</a:t>
            </a:r>
            <a:endParaRPr lang="pt-PT"/>
          </a:p>
          <a:p>
            <a:pPr marL="596900" lvl="1" indent="0">
              <a:buNone/>
            </a:pPr>
            <a:r>
              <a:rPr lang="pt-PT"/>
              <a:t>1.1 </a:t>
            </a:r>
            <a:r>
              <a:rPr lang="pt-PT" err="1"/>
              <a:t>Problem</a:t>
            </a:r>
            <a:endParaRPr lang="pt-PT"/>
          </a:p>
          <a:p>
            <a:pPr marL="596900" lvl="1" indent="0">
              <a:buNone/>
            </a:pPr>
            <a:r>
              <a:rPr lang="pt-PT"/>
              <a:t>1.2 </a:t>
            </a:r>
            <a:r>
              <a:rPr lang="pt-PT" err="1"/>
              <a:t>Objectives</a:t>
            </a:r>
            <a:endParaRPr lang="pt-PT"/>
          </a:p>
          <a:p>
            <a:pPr marL="596900" lvl="1" indent="0">
              <a:buNone/>
            </a:pPr>
            <a:r>
              <a:rPr lang="pt-PT"/>
              <a:t>1.3 </a:t>
            </a:r>
            <a:r>
              <a:rPr lang="pt-PT" err="1"/>
              <a:t>Methodology</a:t>
            </a:r>
            <a:endParaRPr lang="pt-PT"/>
          </a:p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Solution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2.1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Communication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2.2 Data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persistence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Dashboard</a:t>
            </a:r>
          </a:p>
          <a:p>
            <a:pPr marL="596900" lvl="1" indent="0">
              <a:lnSpc>
                <a:spcPct val="114999"/>
              </a:lnSpc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Outcome</a:t>
            </a:r>
          </a:p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3.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Vision</a:t>
            </a:r>
            <a:r>
              <a:rPr lang="pt-PT">
                <a:solidFill>
                  <a:schemeClr val="bg1">
                    <a:lumMod val="75000"/>
                  </a:schemeClr>
                </a:solidFill>
              </a:rPr>
              <a:t> for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the</a:t>
            </a:r>
            <a:r>
              <a:rPr lang="pt-PT">
                <a:solidFill>
                  <a:schemeClr val="bg1">
                    <a:lumMod val="75000"/>
                  </a:schemeClr>
                </a:solidFill>
              </a:rPr>
              <a:t> future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161DD8C4-8276-8EA9-3CF6-3027CED67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F64F943-967F-6C09-D608-0E58E6AFC8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2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73642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989F5-504E-E074-1AED-455D54F8C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2625127" cy="941167"/>
          </a:xfrm>
        </p:spPr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Dashboard</a:t>
            </a:r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912B32-CCA0-195C-C9D7-FF8F53D4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983" y="1603658"/>
            <a:ext cx="2166422" cy="3025374"/>
          </a:xfrm>
        </p:spPr>
        <p:txBody>
          <a:bodyPr/>
          <a:lstStyle/>
          <a:p>
            <a:r>
              <a:rPr lang="pt-PT" err="1"/>
              <a:t>Mission</a:t>
            </a:r>
            <a:r>
              <a:rPr lang="pt-PT"/>
              <a:t> </a:t>
            </a:r>
            <a:r>
              <a:rPr lang="pt-PT" err="1"/>
              <a:t>generator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6D0876D-9AB8-3329-8779-C6992D573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800" y="102026"/>
            <a:ext cx="6419369" cy="4351887"/>
          </a:xfrm>
          <a:prstGeom prst="rect">
            <a:avLst/>
          </a:prstGeom>
        </p:spPr>
      </p:pic>
      <p:pic>
        <p:nvPicPr>
          <p:cNvPr id="7" name="Picture 7" descr="Logo, icon&#10;&#10;Description automatically generated">
            <a:extLst>
              <a:ext uri="{FF2B5EF4-FFF2-40B4-BE49-F238E27FC236}">
                <a16:creationId xmlns:a16="http://schemas.microsoft.com/office/drawing/2014/main" id="{39EA487D-C052-EBC0-4061-33B8B5829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55" y="2989845"/>
            <a:ext cx="622636" cy="622636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2D790614-FDDA-7E30-6EF2-BA17A2BDF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7670" y="2982806"/>
            <a:ext cx="442161" cy="629193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512AB3E2-4CC0-B44D-92AF-34FD0AA3D4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63" y="3854615"/>
            <a:ext cx="697834" cy="712873"/>
          </a:xfrm>
          <a:prstGeom prst="rect">
            <a:avLst/>
          </a:prstGeom>
        </p:spPr>
      </p:pic>
      <p:pic>
        <p:nvPicPr>
          <p:cNvPr id="12" name="Imagem 2">
            <a:extLst>
              <a:ext uri="{FF2B5EF4-FFF2-40B4-BE49-F238E27FC236}">
                <a16:creationId xmlns:a16="http://schemas.microsoft.com/office/drawing/2014/main" id="{C27EBC49-A1C4-4F9B-7D51-AFE1C0EF8E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6EF2BC9-1918-B812-FF43-9C7C7BCF0E2A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20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4865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2">
            <a:extLst>
              <a:ext uri="{FF2B5EF4-FFF2-40B4-BE49-F238E27FC236}">
                <a16:creationId xmlns:a16="http://schemas.microsoft.com/office/drawing/2014/main" id="{907A2B07-27F4-47C3-F49C-C9C04C4CB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2" name="Marcador de Posição do Texto 2">
            <a:extLst>
              <a:ext uri="{FF2B5EF4-FFF2-40B4-BE49-F238E27FC236}">
                <a16:creationId xmlns:a16="http://schemas.microsoft.com/office/drawing/2014/main" id="{8D079B49-FAD9-164F-38B3-8FA6515D0CBE}"/>
              </a:ext>
            </a:extLst>
          </p:cNvPr>
          <p:cNvSpPr txBox="1">
            <a:spLocks/>
          </p:cNvSpPr>
          <p:nvPr/>
        </p:nvSpPr>
        <p:spPr>
          <a:xfrm>
            <a:off x="228983" y="1603657"/>
            <a:ext cx="2310552" cy="2897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pt-PT" err="1"/>
              <a:t>Drones</a:t>
            </a:r>
            <a:r>
              <a:rPr lang="pt-PT"/>
              <a:t> </a:t>
            </a:r>
            <a:r>
              <a:rPr lang="pt-PT" err="1"/>
              <a:t>dashboard</a:t>
            </a:r>
            <a:endParaRPr lang="en-US" err="1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79A4D61E-652A-C36F-18EC-5C58E6392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13" y="3571514"/>
            <a:ext cx="983581" cy="100084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6F2AC4-0818-1DA2-9FCB-FE9D67713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676" y="318032"/>
            <a:ext cx="6901614" cy="389081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2A1D3C2-F358-C992-080B-C9A3E7555711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21</a:t>
            </a:fld>
            <a:endParaRPr lang="en-US" b="1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089CB18-94BE-BB22-5F87-A87D55BE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2625127" cy="941167"/>
          </a:xfrm>
        </p:spPr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Dashboard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1649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2912B32-CCA0-195C-C9D7-FF8F53D4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983" y="1603658"/>
            <a:ext cx="1942085" cy="2965216"/>
          </a:xfrm>
        </p:spPr>
        <p:txBody>
          <a:bodyPr/>
          <a:lstStyle/>
          <a:p>
            <a:r>
              <a:rPr lang="pt-PT" err="1"/>
              <a:t>Missions</a:t>
            </a:r>
            <a:r>
              <a:rPr lang="pt-PT"/>
              <a:t> </a:t>
            </a:r>
            <a:r>
              <a:rPr lang="pt-PT" err="1"/>
              <a:t>dashboard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907A2B07-27F4-47C3-F49C-C9C04C4CB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id="{10C719AB-16F8-8C86-5BBC-B5FD2216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3" y="3571514"/>
            <a:ext cx="983581" cy="1000846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A00B87A-4CD9-B187-D42B-A32409571B1D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22</a:t>
            </a:fld>
            <a:endParaRPr lang="en-US" b="1"/>
          </a:p>
        </p:txBody>
      </p:sp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84B32AF-8E25-3E4F-CA7B-B693A0CCA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716" y="1423072"/>
            <a:ext cx="6864016" cy="225223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047E3F3-BB32-A5AA-98D3-E1A452C0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2625127" cy="941167"/>
          </a:xfrm>
        </p:spPr>
        <p:txBody>
          <a:bodyPr>
            <a:normAutofit fontScale="90000"/>
          </a:bodyPr>
          <a:lstStyle/>
          <a:p>
            <a:r>
              <a:rPr lang="pt-PT" err="1"/>
              <a:t>Solution</a:t>
            </a:r>
            <a:r>
              <a:rPr lang="pt-PT"/>
              <a:t> </a:t>
            </a:r>
            <a:r>
              <a:rPr lang="pt-PT" err="1"/>
              <a:t>Dashboard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694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A8D4-3DD4-71B3-0447-7F993F55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Outcome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A9106-2103-2F76-C463-7ECCB227EEE8}"/>
              </a:ext>
            </a:extLst>
          </p:cNvPr>
          <p:cNvSpPr txBox="1"/>
          <p:nvPr/>
        </p:nvSpPr>
        <p:spPr>
          <a:xfrm>
            <a:off x="-347544" y="2290814"/>
            <a:ext cx="27431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User friendly</a:t>
            </a:r>
          </a:p>
          <a:p>
            <a:pPr algn="ctr"/>
            <a:r>
              <a:rPr lang="en-US"/>
              <a:t>Mission Generator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171AE-231E-1B5F-A37E-A30F770E6583}"/>
              </a:ext>
            </a:extLst>
          </p:cNvPr>
          <p:cNvSpPr txBox="1"/>
          <p:nvPr/>
        </p:nvSpPr>
        <p:spPr>
          <a:xfrm>
            <a:off x="1970469" y="1817240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Internet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5FC765-9894-1E51-D25E-D840EBA75140}"/>
              </a:ext>
            </a:extLst>
          </p:cNvPr>
          <p:cNvCxnSpPr/>
          <p:nvPr/>
        </p:nvCxnSpPr>
        <p:spPr>
          <a:xfrm>
            <a:off x="1593386" y="2083719"/>
            <a:ext cx="710674" cy="34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C3A558A-2BA8-5E18-4ABC-64E4E4A6B792}"/>
              </a:ext>
            </a:extLst>
          </p:cNvPr>
          <p:cNvSpPr/>
          <p:nvPr/>
        </p:nvSpPr>
        <p:spPr>
          <a:xfrm>
            <a:off x="4026354" y="477364"/>
            <a:ext cx="544286" cy="174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F28A4D-1BB6-6A04-8586-80D45F408A08}"/>
              </a:ext>
            </a:extLst>
          </p:cNvPr>
          <p:cNvSpPr/>
          <p:nvPr/>
        </p:nvSpPr>
        <p:spPr>
          <a:xfrm>
            <a:off x="4026353" y="2872221"/>
            <a:ext cx="544286" cy="174851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API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C4324-E282-D4A2-596F-C9A23AEC2AEA}"/>
              </a:ext>
            </a:extLst>
          </p:cNvPr>
          <p:cNvSpPr txBox="1"/>
          <p:nvPr/>
        </p:nvSpPr>
        <p:spPr>
          <a:xfrm>
            <a:off x="3487665" y="73670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fleet-manager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E40C7E-9E97-B1F2-2215-BD37F16E7F9F}"/>
              </a:ext>
            </a:extLst>
          </p:cNvPr>
          <p:cNvSpPr txBox="1"/>
          <p:nvPr/>
        </p:nvSpPr>
        <p:spPr>
          <a:xfrm>
            <a:off x="3487665" y="4713706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drone-backend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6F1384CA-19E4-B3E6-EB29-B26C550C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09" y="1028824"/>
            <a:ext cx="661308" cy="654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DA826-4FC3-1F62-E896-39704505B947}"/>
              </a:ext>
            </a:extLst>
          </p:cNvPr>
          <p:cNvSpPr txBox="1"/>
          <p:nvPr/>
        </p:nvSpPr>
        <p:spPr>
          <a:xfrm>
            <a:off x="5161343" y="602493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Groundstation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0AE7F0-A57F-811B-4271-932D42A2F838}"/>
              </a:ext>
            </a:extLst>
          </p:cNvPr>
          <p:cNvCxnSpPr/>
          <p:nvPr/>
        </p:nvCxnSpPr>
        <p:spPr>
          <a:xfrm>
            <a:off x="4661405" y="1352549"/>
            <a:ext cx="776060" cy="1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1A567C-D673-262E-BD04-6AC744C097E6}"/>
              </a:ext>
            </a:extLst>
          </p:cNvPr>
          <p:cNvCxnSpPr>
            <a:cxnSpLocks/>
          </p:cNvCxnSpPr>
          <p:nvPr/>
        </p:nvCxnSpPr>
        <p:spPr>
          <a:xfrm flipV="1">
            <a:off x="3227924" y="1376404"/>
            <a:ext cx="679573" cy="10078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8" descr="Icon&#10;&#10;Description automatically generated">
            <a:extLst>
              <a:ext uri="{FF2B5EF4-FFF2-40B4-BE49-F238E27FC236}">
                <a16:creationId xmlns:a16="http://schemas.microsoft.com/office/drawing/2014/main" id="{C0BF710B-F6F9-270F-0462-4C517B1F1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157" y="723281"/>
            <a:ext cx="490602" cy="476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2B351E-9718-491F-E512-9C8EFE1891E1}"/>
              </a:ext>
            </a:extLst>
          </p:cNvPr>
          <p:cNvSpPr txBox="1"/>
          <p:nvPr/>
        </p:nvSpPr>
        <p:spPr>
          <a:xfrm>
            <a:off x="7648357" y="325404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Drones</a:t>
            </a:r>
          </a:p>
        </p:txBody>
      </p:sp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BB69A38F-54A2-00B2-2DAC-0F172E51A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839" y="2227487"/>
            <a:ext cx="828305" cy="82150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9BC63A-CEDA-CE5A-A434-147250F439EB}"/>
              </a:ext>
            </a:extLst>
          </p:cNvPr>
          <p:cNvCxnSpPr>
            <a:cxnSpLocks/>
          </p:cNvCxnSpPr>
          <p:nvPr/>
        </p:nvCxnSpPr>
        <p:spPr>
          <a:xfrm>
            <a:off x="6408685" y="1352548"/>
            <a:ext cx="657307" cy="1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0A5309-695A-5DB8-3666-1F054EE57E8A}"/>
              </a:ext>
            </a:extLst>
          </p:cNvPr>
          <p:cNvCxnSpPr>
            <a:cxnSpLocks/>
          </p:cNvCxnSpPr>
          <p:nvPr/>
        </p:nvCxnSpPr>
        <p:spPr>
          <a:xfrm>
            <a:off x="3183392" y="2948294"/>
            <a:ext cx="731527" cy="7734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3" descr="Icon&#10;&#10;Description automatically generated">
            <a:extLst>
              <a:ext uri="{FF2B5EF4-FFF2-40B4-BE49-F238E27FC236}">
                <a16:creationId xmlns:a16="http://schemas.microsoft.com/office/drawing/2014/main" id="{3689ABC7-E0AD-9ACC-2DB6-922C5B300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62" y="1318903"/>
            <a:ext cx="917370" cy="917370"/>
          </a:xfrm>
          <a:prstGeom prst="rect">
            <a:avLst/>
          </a:prstGeom>
        </p:spPr>
      </p:pic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CF8E5A8E-477A-7F16-527F-08CE04130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39" y="3463882"/>
            <a:ext cx="806039" cy="8431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7D19FA-6D26-515E-9D6B-166AF750AE27}"/>
              </a:ext>
            </a:extLst>
          </p:cNvPr>
          <p:cNvSpPr txBox="1"/>
          <p:nvPr/>
        </p:nvSpPr>
        <p:spPr>
          <a:xfrm>
            <a:off x="-340121" y="444321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Dashboard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A561B9-F043-7711-A52E-832796CA4C35}"/>
              </a:ext>
            </a:extLst>
          </p:cNvPr>
          <p:cNvCxnSpPr>
            <a:cxnSpLocks/>
          </p:cNvCxnSpPr>
          <p:nvPr/>
        </p:nvCxnSpPr>
        <p:spPr>
          <a:xfrm flipH="1">
            <a:off x="1561852" y="3078277"/>
            <a:ext cx="781164" cy="74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7" descr="Shape&#10;&#10;Description automatically generated">
            <a:extLst>
              <a:ext uri="{FF2B5EF4-FFF2-40B4-BE49-F238E27FC236}">
                <a16:creationId xmlns:a16="http://schemas.microsoft.com/office/drawing/2014/main" id="{3A3117FB-2A15-E76F-B07E-6323BF539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055" y="3270909"/>
            <a:ext cx="776350" cy="768928"/>
          </a:xfrm>
          <a:prstGeom prst="rect">
            <a:avLst/>
          </a:prstGeom>
        </p:spPr>
      </p:pic>
      <p:pic>
        <p:nvPicPr>
          <p:cNvPr id="28" name="Picture 28" descr="A picture containing icon&#10;&#10;Description automatically generated">
            <a:extLst>
              <a:ext uri="{FF2B5EF4-FFF2-40B4-BE49-F238E27FC236}">
                <a16:creationId xmlns:a16="http://schemas.microsoft.com/office/drawing/2014/main" id="{13040FA8-049F-0C0A-B898-618A29064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5491" y="3152156"/>
            <a:ext cx="843150" cy="1006434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42BEE1-929C-12B3-D603-40ED11D5CCFA}"/>
              </a:ext>
            </a:extLst>
          </p:cNvPr>
          <p:cNvCxnSpPr>
            <a:cxnSpLocks/>
          </p:cNvCxnSpPr>
          <p:nvPr/>
        </p:nvCxnSpPr>
        <p:spPr>
          <a:xfrm>
            <a:off x="4747341" y="3748062"/>
            <a:ext cx="1179470" cy="1684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8545B55-3376-3D9C-4DB6-1CB525BF41A4}"/>
              </a:ext>
            </a:extLst>
          </p:cNvPr>
          <p:cNvSpPr txBox="1"/>
          <p:nvPr/>
        </p:nvSpPr>
        <p:spPr>
          <a:xfrm>
            <a:off x="5925654" y="2747321"/>
            <a:ext cx="1622759" cy="3077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Databases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278051-E670-ACB7-66EB-7E778E318F83}"/>
              </a:ext>
            </a:extLst>
          </p:cNvPr>
          <p:cNvSpPr txBox="1"/>
          <p:nvPr/>
        </p:nvSpPr>
        <p:spPr>
          <a:xfrm>
            <a:off x="1800940" y="1865397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915AA1-BD21-9900-1DBF-8466196A83DB}"/>
              </a:ext>
            </a:extLst>
          </p:cNvPr>
          <p:cNvSpPr txBox="1"/>
          <p:nvPr/>
        </p:nvSpPr>
        <p:spPr>
          <a:xfrm>
            <a:off x="3126294" y="1563945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FE549C-AD9F-6270-4395-740A108ACFA0}"/>
              </a:ext>
            </a:extLst>
          </p:cNvPr>
          <p:cNvSpPr txBox="1"/>
          <p:nvPr/>
        </p:nvSpPr>
        <p:spPr>
          <a:xfrm>
            <a:off x="4832001" y="966067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3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176558-14DF-6369-8C55-1566E6DD2507}"/>
              </a:ext>
            </a:extLst>
          </p:cNvPr>
          <p:cNvSpPr txBox="1"/>
          <p:nvPr/>
        </p:nvSpPr>
        <p:spPr>
          <a:xfrm>
            <a:off x="6522064" y="943802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4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C8A0DF-4AA1-4164-9A20-7ED67E7BB936}"/>
              </a:ext>
            </a:extLst>
          </p:cNvPr>
          <p:cNvSpPr txBox="1"/>
          <p:nvPr/>
        </p:nvSpPr>
        <p:spPr>
          <a:xfrm>
            <a:off x="6532228" y="1502398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5</a:t>
            </a:r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FF750C-50C1-A211-2E28-3A905ADD2AA2}"/>
              </a:ext>
            </a:extLst>
          </p:cNvPr>
          <p:cNvSpPr txBox="1"/>
          <p:nvPr/>
        </p:nvSpPr>
        <p:spPr>
          <a:xfrm>
            <a:off x="4832000" y="1472708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6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1B5F01-C767-5B98-8835-3D728CC88D2C}"/>
              </a:ext>
            </a:extLst>
          </p:cNvPr>
          <p:cNvSpPr txBox="1"/>
          <p:nvPr/>
        </p:nvSpPr>
        <p:spPr>
          <a:xfrm>
            <a:off x="3513154" y="1968389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7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923556-31E0-3A8A-6A39-7537E0500B35}"/>
              </a:ext>
            </a:extLst>
          </p:cNvPr>
          <p:cNvSpPr txBox="1"/>
          <p:nvPr/>
        </p:nvSpPr>
        <p:spPr>
          <a:xfrm>
            <a:off x="3442815" y="2961919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8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7458F7-EE14-9059-41CD-F94857A34471}"/>
              </a:ext>
            </a:extLst>
          </p:cNvPr>
          <p:cNvSpPr txBox="1"/>
          <p:nvPr/>
        </p:nvSpPr>
        <p:spPr>
          <a:xfrm>
            <a:off x="5163138" y="3404618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9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28F86B-9362-1A3D-2841-3DF33CAE6A94}"/>
              </a:ext>
            </a:extLst>
          </p:cNvPr>
          <p:cNvSpPr txBox="1"/>
          <p:nvPr/>
        </p:nvSpPr>
        <p:spPr>
          <a:xfrm>
            <a:off x="5163138" y="3849942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10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C43E88-57ED-EB10-F38A-3589242CE96B}"/>
              </a:ext>
            </a:extLst>
          </p:cNvPr>
          <p:cNvSpPr txBox="1"/>
          <p:nvPr/>
        </p:nvSpPr>
        <p:spPr>
          <a:xfrm>
            <a:off x="3159177" y="3389772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11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E4E91A-D1FD-FEA1-5A14-0DA9167D99D2}"/>
              </a:ext>
            </a:extLst>
          </p:cNvPr>
          <p:cNvSpPr txBox="1"/>
          <p:nvPr/>
        </p:nvSpPr>
        <p:spPr>
          <a:xfrm>
            <a:off x="1912267" y="3463995"/>
            <a:ext cx="439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C5ADB"/>
                </a:solidFill>
              </a:rPr>
              <a:t>12</a:t>
            </a:r>
            <a:endParaRPr lang="en-US"/>
          </a:p>
        </p:txBody>
      </p:sp>
      <p:pic>
        <p:nvPicPr>
          <p:cNvPr id="46" name="Picture 46" descr="Logo&#10;&#10;Description automatically generated">
            <a:extLst>
              <a:ext uri="{FF2B5EF4-FFF2-40B4-BE49-F238E27FC236}">
                <a16:creationId xmlns:a16="http://schemas.microsoft.com/office/drawing/2014/main" id="{AD25DD7B-C5EB-5C55-D852-52C4EFDCA4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0899" y="969505"/>
            <a:ext cx="783772" cy="354412"/>
          </a:xfrm>
          <a:prstGeom prst="rect">
            <a:avLst/>
          </a:prstGeom>
        </p:spPr>
      </p:pic>
      <p:pic>
        <p:nvPicPr>
          <p:cNvPr id="47" name="Picture 47" descr="Icon&#10;&#10;Description automatically generated">
            <a:extLst>
              <a:ext uri="{FF2B5EF4-FFF2-40B4-BE49-F238E27FC236}">
                <a16:creationId xmlns:a16="http://schemas.microsoft.com/office/drawing/2014/main" id="{50C10EB3-BD83-06F0-0E6C-9AAA4B0B16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899" y="1378280"/>
            <a:ext cx="212273" cy="24938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34A3512-F26B-898A-E3E4-F8917922FFE0}"/>
              </a:ext>
            </a:extLst>
          </p:cNvPr>
          <p:cNvSpPr txBox="1"/>
          <p:nvPr/>
        </p:nvSpPr>
        <p:spPr>
          <a:xfrm>
            <a:off x="7371607" y="1296636"/>
            <a:ext cx="70955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b="1" i="1">
                <a:solidFill>
                  <a:schemeClr val="accent1">
                    <a:lumMod val="60000"/>
                    <a:lumOff val="40000"/>
                  </a:schemeClr>
                </a:solidFill>
              </a:rPr>
              <a:t>WAVE</a:t>
            </a:r>
          </a:p>
          <a:p>
            <a:r>
              <a:rPr lang="en-US" sz="1050" b="1" i="1">
                <a:solidFill>
                  <a:schemeClr val="accent1">
                    <a:lumMod val="60000"/>
                    <a:lumOff val="40000"/>
                  </a:schemeClr>
                </a:solidFill>
              </a:rPr>
              <a:t>802.11p</a:t>
            </a:r>
          </a:p>
        </p:txBody>
      </p:sp>
      <p:pic>
        <p:nvPicPr>
          <p:cNvPr id="49" name="Picture 18" descr="Icon&#10;&#10;Description automatically generated">
            <a:extLst>
              <a:ext uri="{FF2B5EF4-FFF2-40B4-BE49-F238E27FC236}">
                <a16:creationId xmlns:a16="http://schemas.microsoft.com/office/drawing/2014/main" id="{A62BFD43-3FCA-91B4-E7A3-62B0BAF1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156" y="1532287"/>
            <a:ext cx="490602" cy="476376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A40FF5-79F5-F21D-0D76-B742171B2CEB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23</a:t>
            </a:fld>
            <a:endParaRPr lang="en-US" b="1"/>
          </a:p>
        </p:txBody>
      </p:sp>
      <p:pic>
        <p:nvPicPr>
          <p:cNvPr id="43" name="Imagem 2">
            <a:extLst>
              <a:ext uri="{FF2B5EF4-FFF2-40B4-BE49-F238E27FC236}">
                <a16:creationId xmlns:a16="http://schemas.microsoft.com/office/drawing/2014/main" id="{C2EEE461-6BBE-4658-CA01-937C426881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58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Index</a:t>
            </a:r>
            <a:endParaRPr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3F9DE37-27AD-4531-A1EA-65FD3C7C2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Context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1.1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Problem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1.2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Objectives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1.3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Methodology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Solution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2.1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Communication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2.2 Data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Persistence</a:t>
            </a:r>
            <a:endParaRPr lang="pt-PT">
              <a:solidFill>
                <a:schemeClr val="bg1">
                  <a:lumMod val="75000"/>
                </a:schemeClr>
              </a:solidFill>
            </a:endParaRPr>
          </a:p>
          <a:p>
            <a:pPr marL="596900" lvl="1" indent="0"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2.3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Dashboard</a:t>
            </a:r>
          </a:p>
          <a:p>
            <a:pPr marL="596900" lvl="1" indent="0">
              <a:lnSpc>
                <a:spcPct val="114999"/>
              </a:lnSpc>
              <a:buNone/>
            </a:pPr>
            <a:r>
              <a:rPr lang="pt-PT">
                <a:solidFill>
                  <a:schemeClr val="bg1">
                    <a:lumMod val="75000"/>
                  </a:schemeClr>
                </a:solidFill>
              </a:rPr>
              <a:t>2.4 </a:t>
            </a:r>
            <a:r>
              <a:rPr lang="pt-PT" err="1">
                <a:solidFill>
                  <a:schemeClr val="bg1">
                    <a:lumMod val="75000"/>
                  </a:schemeClr>
                </a:solidFill>
              </a:rPr>
              <a:t>Outcome</a:t>
            </a:r>
          </a:p>
          <a:p>
            <a:pPr marL="114300" indent="0">
              <a:buNone/>
            </a:pP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3.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Vision</a:t>
            </a: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 for </a:t>
            </a:r>
            <a:r>
              <a:rPr lang="pt-PT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pt-PT">
                <a:solidFill>
                  <a:schemeClr val="tx1">
                    <a:lumMod val="65000"/>
                    <a:lumOff val="35000"/>
                  </a:schemeClr>
                </a:solidFill>
              </a:rPr>
              <a:t> future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897AF67A-A6C7-DEC6-C34A-1931CED48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E7B9B7F-2203-8021-0015-CE11FDD5B2BC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7911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0194B-CF8B-89E4-9AB4-2DAB47F9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Mission</a:t>
            </a:r>
            <a:r>
              <a:rPr lang="pt-PT"/>
              <a:t>: </a:t>
            </a:r>
            <a:r>
              <a:rPr lang="pt-PT" err="1"/>
              <a:t>Surveillance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monitoring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important</a:t>
            </a:r>
            <a:r>
              <a:rPr lang="pt-PT"/>
              <a:t> </a:t>
            </a:r>
            <a:r>
              <a:rPr lang="pt-PT" err="1"/>
              <a:t>people</a:t>
            </a:r>
            <a:endParaRPr lang="en-US" err="1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9BAA82F-281E-E8B8-C0E6-76C360EB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50912"/>
            <a:ext cx="8520600" cy="3217963"/>
          </a:xfrm>
        </p:spPr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pt-PT" sz="1600" err="1"/>
              <a:t>The</a:t>
            </a:r>
            <a:r>
              <a:rPr lang="pt-PT" sz="1600"/>
              <a:t> VIP </a:t>
            </a:r>
            <a:r>
              <a:rPr lang="pt-PT" sz="1600" err="1"/>
              <a:t>would</a:t>
            </a:r>
            <a:r>
              <a:rPr lang="pt-PT" sz="1600"/>
              <a:t> </a:t>
            </a:r>
            <a:r>
              <a:rPr lang="pt-PT" sz="1600" err="1"/>
              <a:t>have</a:t>
            </a:r>
            <a:r>
              <a:rPr lang="pt-PT" sz="1600"/>
              <a:t> a </a:t>
            </a:r>
            <a:r>
              <a:rPr lang="pt-PT" sz="1600" err="1"/>
              <a:t>device</a:t>
            </a:r>
            <a:r>
              <a:rPr lang="pt-PT" sz="1600"/>
              <a:t> </a:t>
            </a:r>
            <a:r>
              <a:rPr lang="pt-PT" sz="1600" err="1"/>
              <a:t>constantly</a:t>
            </a:r>
            <a:r>
              <a:rPr lang="pt-PT" sz="1600"/>
              <a:t> </a:t>
            </a:r>
            <a:r>
              <a:rPr lang="pt-PT" sz="1600" err="1"/>
              <a:t>generating</a:t>
            </a:r>
            <a:r>
              <a:rPr lang="pt-PT" sz="1600"/>
              <a:t> a </a:t>
            </a:r>
            <a:r>
              <a:rPr lang="pt-PT" sz="1600" err="1"/>
              <a:t>mission</a:t>
            </a:r>
            <a:r>
              <a:rPr lang="pt-PT" sz="1600"/>
              <a:t> </a:t>
            </a:r>
            <a:r>
              <a:rPr lang="pt-PT" sz="1600" err="1"/>
              <a:t>with</a:t>
            </a:r>
            <a:r>
              <a:rPr lang="pt-PT" sz="1600"/>
              <a:t> </a:t>
            </a:r>
            <a:r>
              <a:rPr lang="pt-PT" sz="1600" err="1"/>
              <a:t>just</a:t>
            </a:r>
            <a:r>
              <a:rPr lang="pt-PT" sz="1600"/>
              <a:t> a </a:t>
            </a:r>
            <a:r>
              <a:rPr lang="pt-PT" sz="1600" err="1"/>
              <a:t>go-to</a:t>
            </a:r>
            <a:r>
              <a:rPr lang="pt-PT" sz="1600"/>
              <a:t> </a:t>
            </a:r>
            <a:r>
              <a:rPr lang="pt-PT" sz="1600" err="1"/>
              <a:t>command</a:t>
            </a:r>
            <a:r>
              <a:rPr lang="pt-PT" sz="1600"/>
              <a:t> </a:t>
            </a:r>
            <a:r>
              <a:rPr lang="pt-PT" sz="1600" err="1"/>
              <a:t>with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coordinates</a:t>
            </a:r>
            <a:r>
              <a:rPr lang="pt-PT" sz="1600"/>
              <a:t> </a:t>
            </a:r>
            <a:r>
              <a:rPr lang="pt-PT" sz="1600" err="1"/>
              <a:t>where</a:t>
            </a:r>
            <a:r>
              <a:rPr lang="pt-PT" sz="1600"/>
              <a:t> </a:t>
            </a:r>
            <a:r>
              <a:rPr lang="pt-PT" sz="1600" err="1"/>
              <a:t>he</a:t>
            </a:r>
            <a:r>
              <a:rPr lang="pt-PT" sz="1600"/>
              <a:t> </a:t>
            </a:r>
            <a:r>
              <a:rPr lang="pt-PT" sz="1600" err="1"/>
              <a:t>is</a:t>
            </a:r>
            <a:r>
              <a:rPr lang="pt-PT" sz="1600"/>
              <a:t>.</a:t>
            </a:r>
            <a:endParaRPr lang="en-US" sz="1600"/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 err="1"/>
              <a:t>This</a:t>
            </a:r>
            <a:r>
              <a:rPr lang="pt-PT" sz="1600"/>
              <a:t> </a:t>
            </a:r>
            <a:r>
              <a:rPr lang="pt-PT" sz="1600" err="1"/>
              <a:t>mission</a:t>
            </a:r>
            <a:r>
              <a:rPr lang="pt-PT" sz="1600"/>
              <a:t> </a:t>
            </a:r>
            <a:r>
              <a:rPr lang="pt-PT" sz="1600" err="1"/>
              <a:t>is</a:t>
            </a:r>
            <a:r>
              <a:rPr lang="pt-PT" sz="1600"/>
              <a:t> </a:t>
            </a:r>
            <a:r>
              <a:rPr lang="pt-PT" sz="1600" err="1"/>
              <a:t>sent</a:t>
            </a:r>
            <a:r>
              <a:rPr lang="pt-PT" sz="1600"/>
              <a:t> to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drone</a:t>
            </a:r>
            <a:r>
              <a:rPr lang="pt-PT" sz="1600"/>
              <a:t> </a:t>
            </a:r>
            <a:r>
              <a:rPr lang="pt-PT" sz="1600" err="1"/>
              <a:t>automatically</a:t>
            </a:r>
            <a:r>
              <a:rPr lang="pt-PT" sz="1600"/>
              <a:t> </a:t>
            </a:r>
            <a:r>
              <a:rPr lang="pt-PT" sz="1600" err="1"/>
              <a:t>by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mission</a:t>
            </a:r>
            <a:r>
              <a:rPr lang="pt-PT" sz="1600"/>
              <a:t> </a:t>
            </a:r>
            <a:r>
              <a:rPr lang="pt-PT" sz="1600" err="1"/>
              <a:t>generation</a:t>
            </a:r>
            <a:r>
              <a:rPr lang="pt-PT" sz="1600"/>
              <a:t> </a:t>
            </a:r>
            <a:r>
              <a:rPr lang="pt-PT" sz="1600" err="1"/>
              <a:t>platform</a:t>
            </a:r>
            <a:r>
              <a:rPr lang="pt-PT" sz="1600"/>
              <a:t>.</a:t>
            </a:r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/>
              <a:t>Can </a:t>
            </a:r>
            <a:r>
              <a:rPr lang="pt-PT" sz="1600" err="1"/>
              <a:t>make</a:t>
            </a:r>
            <a:r>
              <a:rPr lang="pt-PT" sz="1600"/>
              <a:t> use 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live-</a:t>
            </a:r>
            <a:r>
              <a:rPr lang="pt-PT" sz="1600" err="1"/>
              <a:t>streaming</a:t>
            </a:r>
            <a:r>
              <a:rPr lang="pt-PT" sz="1600"/>
              <a:t> module </a:t>
            </a:r>
            <a:r>
              <a:rPr lang="pt-PT" sz="1600" err="1"/>
              <a:t>developed</a:t>
            </a:r>
            <a:r>
              <a:rPr lang="pt-PT" sz="1600"/>
              <a:t> </a:t>
            </a:r>
            <a:r>
              <a:rPr lang="pt-PT" sz="1600" err="1"/>
              <a:t>by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2020/2021 PEI </a:t>
            </a:r>
            <a:r>
              <a:rPr lang="pt-PT" sz="1600" err="1"/>
              <a:t>group</a:t>
            </a:r>
            <a:r>
              <a:rPr lang="pt-PT" sz="1600"/>
              <a:t>.</a:t>
            </a:r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 err="1"/>
              <a:t>An</a:t>
            </a:r>
            <a:r>
              <a:rPr lang="pt-PT" sz="1600"/>
              <a:t> AI </a:t>
            </a:r>
            <a:r>
              <a:rPr lang="pt-PT" sz="1600" err="1"/>
              <a:t>algorithm</a:t>
            </a:r>
            <a:r>
              <a:rPr lang="pt-PT" sz="1600"/>
              <a:t> </a:t>
            </a:r>
            <a:r>
              <a:rPr lang="pt-PT" sz="1600" err="1"/>
              <a:t>could</a:t>
            </a:r>
            <a:r>
              <a:rPr lang="pt-PT" sz="1600"/>
              <a:t> </a:t>
            </a:r>
            <a:r>
              <a:rPr lang="pt-PT" sz="1600" err="1"/>
              <a:t>be</a:t>
            </a:r>
            <a:r>
              <a:rPr lang="pt-PT" sz="1600"/>
              <a:t> </a:t>
            </a:r>
            <a:r>
              <a:rPr lang="pt-PT" sz="1600" err="1"/>
              <a:t>developed</a:t>
            </a:r>
            <a:r>
              <a:rPr lang="pt-PT" sz="1600"/>
              <a:t> to </a:t>
            </a:r>
            <a:r>
              <a:rPr lang="pt-PT" sz="1600" err="1"/>
              <a:t>detect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VIP's face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keep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drone's</a:t>
            </a:r>
            <a:r>
              <a:rPr lang="pt-PT" sz="1600"/>
              <a:t> </a:t>
            </a:r>
            <a:r>
              <a:rPr lang="pt-PT" sz="1600" err="1"/>
              <a:t>camera</a:t>
            </a:r>
            <a:r>
              <a:rPr lang="pt-PT" sz="1600"/>
              <a:t> </a:t>
            </a:r>
            <a:r>
              <a:rPr lang="pt-PT" sz="1600" err="1"/>
              <a:t>pointed</a:t>
            </a:r>
            <a:r>
              <a:rPr lang="pt-PT" sz="1600"/>
              <a:t> </a:t>
            </a:r>
            <a:r>
              <a:rPr lang="pt-PT" sz="1600" err="1"/>
              <a:t>at</a:t>
            </a:r>
            <a:r>
              <a:rPr lang="pt-PT" sz="1600"/>
              <a:t> </a:t>
            </a:r>
            <a:r>
              <a:rPr lang="pt-PT" sz="1600" err="1"/>
              <a:t>him</a:t>
            </a:r>
            <a:r>
              <a:rPr lang="pt-PT" sz="1600"/>
              <a:t> </a:t>
            </a:r>
            <a:r>
              <a:rPr lang="pt-PT" sz="1600" err="1"/>
              <a:t>at</a:t>
            </a:r>
            <a:r>
              <a:rPr lang="pt-PT" sz="1600"/>
              <a:t> </a:t>
            </a:r>
            <a:r>
              <a:rPr lang="pt-PT" sz="1600" err="1"/>
              <a:t>all</a:t>
            </a:r>
            <a:r>
              <a:rPr lang="pt-PT" sz="1600"/>
              <a:t> times, </a:t>
            </a:r>
            <a:r>
              <a:rPr lang="pt-PT" sz="1600" err="1"/>
              <a:t>regardless</a:t>
            </a:r>
            <a:r>
              <a:rPr lang="pt-PT" sz="1600"/>
              <a:t> 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movements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drone</a:t>
            </a:r>
            <a:r>
              <a:rPr lang="pt-PT" sz="1600"/>
              <a:t> </a:t>
            </a:r>
            <a:r>
              <a:rPr lang="pt-PT" sz="1600" err="1"/>
              <a:t>made</a:t>
            </a:r>
            <a:r>
              <a:rPr lang="pt-PT" sz="1600"/>
              <a:t>.</a:t>
            </a:r>
          </a:p>
        </p:txBody>
      </p:sp>
      <p:pic>
        <p:nvPicPr>
          <p:cNvPr id="9" name="Imagem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43F185-FC2C-072F-FBE4-208A17F82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1F065EA-AF84-B890-554A-830C3EF00225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25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416967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00194B-CF8B-89E4-9AB4-2DAB47F9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205701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ctr"/>
            <a:r>
              <a:rPr lang="pt-PT" sz="4000" b="1" err="1"/>
              <a:t>Thank</a:t>
            </a:r>
            <a:r>
              <a:rPr lang="pt-PT" sz="4000" b="1"/>
              <a:t> </a:t>
            </a:r>
            <a:r>
              <a:rPr lang="pt-PT" sz="4000" b="1" err="1"/>
              <a:t>you</a:t>
            </a:r>
            <a:br>
              <a:rPr lang="pt-PT" sz="4000" b="1"/>
            </a:br>
            <a:r>
              <a:rPr lang="pt-PT" sz="4000" b="1"/>
              <a:t>for </a:t>
            </a:r>
            <a:r>
              <a:rPr lang="pt-PT" sz="4000" b="1" err="1"/>
              <a:t>your</a:t>
            </a:r>
            <a:r>
              <a:rPr lang="pt-PT" sz="4000" b="1"/>
              <a:t> </a:t>
            </a:r>
            <a:r>
              <a:rPr lang="pt-PT" sz="4000" b="1" err="1"/>
              <a:t>attention</a:t>
            </a:r>
            <a:r>
              <a:rPr lang="pt-PT" sz="4000" b="1"/>
              <a:t>!</a:t>
            </a:r>
            <a:endParaRPr lang="en-US" sz="4000" b="1"/>
          </a:p>
        </p:txBody>
      </p:sp>
      <p:pic>
        <p:nvPicPr>
          <p:cNvPr id="9" name="Imagem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43F185-FC2C-072F-FBE4-208A17F82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C686BF9-804E-C006-9873-6BFD84A24E81}"/>
              </a:ext>
            </a:extLst>
          </p:cNvPr>
          <p:cNvSpPr txBox="1">
            <a:spLocks/>
          </p:cNvSpPr>
          <p:nvPr/>
        </p:nvSpPr>
        <p:spPr>
          <a:xfrm>
            <a:off x="313287" y="2692924"/>
            <a:ext cx="8520600" cy="112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/>
              <a:t>Questions?</a:t>
            </a:r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41C97C0-F0B3-1EB1-BA34-173F24BD31D6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26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538798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4866A-6791-705C-DD17-C1821F13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err="1"/>
              <a:t>Context</a:t>
            </a:r>
            <a:endParaRPr lang="pt-PT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8BF7DB6-1F7A-3E23-09C2-CBBA4584F1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PT" sz="1600"/>
              <a:t>UAV stands for </a:t>
            </a:r>
            <a:r>
              <a:rPr lang="pt-PT" sz="1600" err="1"/>
              <a:t>Unmanned</a:t>
            </a:r>
            <a:r>
              <a:rPr lang="pt-PT" sz="1600"/>
              <a:t> </a:t>
            </a:r>
            <a:r>
              <a:rPr lang="pt-PT" sz="1600" err="1"/>
              <a:t>Aerial</a:t>
            </a:r>
            <a:r>
              <a:rPr lang="pt-PT" sz="1600"/>
              <a:t> </a:t>
            </a:r>
            <a:r>
              <a:rPr lang="pt-PT" sz="1600" err="1"/>
              <a:t>Vehicle</a:t>
            </a:r>
            <a:r>
              <a:rPr lang="pt-PT" sz="1600"/>
              <a:t> (</a:t>
            </a:r>
            <a:r>
              <a:rPr lang="pt-PT" sz="1600" err="1"/>
              <a:t>aerial</a:t>
            </a:r>
            <a:r>
              <a:rPr lang="pt-PT" sz="1600"/>
              <a:t> </a:t>
            </a:r>
            <a:r>
              <a:rPr lang="pt-PT" sz="1600" err="1"/>
              <a:t>drones</a:t>
            </a:r>
            <a:r>
              <a:rPr lang="pt-PT" sz="1600"/>
              <a:t>).</a:t>
            </a:r>
            <a:endParaRPr lang="en-US" sz="1600" err="1"/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 err="1"/>
              <a:t>UAVs</a:t>
            </a:r>
            <a:r>
              <a:rPr lang="pt-PT" sz="1600"/>
              <a:t> can </a:t>
            </a:r>
            <a:r>
              <a:rPr lang="pt-PT" sz="1600" err="1"/>
              <a:t>be</a:t>
            </a:r>
            <a:r>
              <a:rPr lang="pt-PT" sz="1600"/>
              <a:t> </a:t>
            </a:r>
            <a:r>
              <a:rPr lang="pt-PT" sz="1600" err="1"/>
              <a:t>small</a:t>
            </a:r>
            <a:r>
              <a:rPr lang="pt-PT" sz="1600"/>
              <a:t> in </a:t>
            </a:r>
            <a:r>
              <a:rPr lang="pt-PT" sz="1600" err="1"/>
              <a:t>size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cost-effective</a:t>
            </a:r>
            <a:r>
              <a:rPr lang="pt-PT" sz="1600"/>
              <a:t>, </a:t>
            </a:r>
            <a:r>
              <a:rPr lang="pt-PT" sz="1600" err="1"/>
              <a:t>making</a:t>
            </a:r>
            <a:r>
              <a:rPr lang="pt-PT" sz="1600"/>
              <a:t> </a:t>
            </a:r>
            <a:r>
              <a:rPr lang="pt-PT" sz="1600" err="1"/>
              <a:t>them</a:t>
            </a:r>
            <a:r>
              <a:rPr lang="pt-PT" sz="1600"/>
              <a:t> </a:t>
            </a:r>
            <a:r>
              <a:rPr lang="pt-PT" sz="1600" err="1"/>
              <a:t>an</a:t>
            </a:r>
            <a:r>
              <a:rPr lang="pt-PT" sz="1600"/>
              <a:t> </a:t>
            </a:r>
            <a:r>
              <a:rPr lang="pt-PT" sz="1600" err="1"/>
              <a:t>excellent</a:t>
            </a:r>
            <a:r>
              <a:rPr lang="pt-PT" sz="1600"/>
              <a:t> </a:t>
            </a:r>
            <a:r>
              <a:rPr lang="pt-PT" sz="1600" err="1"/>
              <a:t>alternative</a:t>
            </a:r>
            <a:r>
              <a:rPr lang="pt-PT" sz="1600"/>
              <a:t> for some </a:t>
            </a:r>
            <a:r>
              <a:rPr lang="pt-PT" sz="1600" err="1"/>
              <a:t>specific</a:t>
            </a:r>
            <a:r>
              <a:rPr lang="pt-PT" sz="1600"/>
              <a:t> </a:t>
            </a:r>
            <a:r>
              <a:rPr lang="pt-PT" sz="1600" err="1"/>
              <a:t>purposes</a:t>
            </a:r>
            <a:r>
              <a:rPr lang="pt-PT" sz="1600"/>
              <a:t>.</a:t>
            </a:r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/>
              <a:t>Some </a:t>
            </a:r>
            <a:r>
              <a:rPr lang="pt-PT" sz="1600" err="1"/>
              <a:t>examples</a:t>
            </a:r>
            <a:r>
              <a:rPr lang="pt-PT" sz="1600"/>
              <a:t> 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real </a:t>
            </a:r>
            <a:r>
              <a:rPr lang="pt-PT" sz="1600" err="1"/>
              <a:t>scenarios</a:t>
            </a:r>
            <a:r>
              <a:rPr lang="pt-PT" sz="1600"/>
              <a:t> </a:t>
            </a:r>
            <a:r>
              <a:rPr lang="pt-PT" sz="1600" err="1"/>
              <a:t>considered</a:t>
            </a:r>
            <a:r>
              <a:rPr lang="pt-PT" sz="1600"/>
              <a:t> are: </a:t>
            </a:r>
            <a:r>
              <a:rPr lang="pt-PT" sz="1600" err="1"/>
              <a:t>monitoring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support</a:t>
            </a:r>
            <a:r>
              <a:rPr lang="pt-PT" sz="1600"/>
              <a:t> in </a:t>
            </a:r>
            <a:r>
              <a:rPr lang="pt-PT" sz="1600" err="1"/>
              <a:t>emergency</a:t>
            </a:r>
            <a:r>
              <a:rPr lang="pt-PT" sz="1600"/>
              <a:t> </a:t>
            </a:r>
            <a:r>
              <a:rPr lang="pt-PT" sz="1600" err="1"/>
              <a:t>situations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natural </a:t>
            </a:r>
            <a:r>
              <a:rPr lang="pt-PT" sz="1600" err="1"/>
              <a:t>disasters</a:t>
            </a:r>
            <a:r>
              <a:rPr lang="pt-PT" sz="1600"/>
              <a:t>; </a:t>
            </a:r>
            <a:r>
              <a:rPr lang="pt-PT" sz="1600" err="1"/>
              <a:t>patrol</a:t>
            </a:r>
            <a:r>
              <a:rPr lang="pt-PT" sz="1600"/>
              <a:t> 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urban</a:t>
            </a:r>
            <a:r>
              <a:rPr lang="pt-PT" sz="1600"/>
              <a:t> </a:t>
            </a:r>
            <a:r>
              <a:rPr lang="pt-PT" sz="1600" err="1"/>
              <a:t>areas</a:t>
            </a:r>
            <a:r>
              <a:rPr lang="pt-PT" sz="1600"/>
              <a:t> </a:t>
            </a:r>
            <a:r>
              <a:rPr lang="pt-PT" sz="1600" err="1"/>
              <a:t>and</a:t>
            </a:r>
            <a:r>
              <a:rPr lang="pt-PT" sz="1600"/>
              <a:t> </a:t>
            </a:r>
            <a:r>
              <a:rPr lang="pt-PT" sz="1600" err="1"/>
              <a:t>support</a:t>
            </a:r>
            <a:r>
              <a:rPr lang="pt-PT" sz="1600"/>
              <a:t> to </a:t>
            </a:r>
            <a:r>
              <a:rPr lang="pt-PT" sz="1600" err="1"/>
              <a:t>law</a:t>
            </a:r>
            <a:r>
              <a:rPr lang="pt-PT" sz="1600"/>
              <a:t> </a:t>
            </a:r>
            <a:r>
              <a:rPr lang="pt-PT" sz="1600" err="1"/>
              <a:t>enforcement</a:t>
            </a:r>
            <a:r>
              <a:rPr lang="pt-PT" sz="1600"/>
              <a:t>; </a:t>
            </a:r>
            <a:r>
              <a:rPr lang="pt-PT" sz="1600" err="1"/>
              <a:t>transfer</a:t>
            </a:r>
            <a:r>
              <a:rPr lang="pt-PT" sz="1600"/>
              <a:t> 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high-value</a:t>
            </a:r>
            <a:r>
              <a:rPr lang="pt-PT" sz="1600"/>
              <a:t> </a:t>
            </a:r>
            <a:r>
              <a:rPr lang="pt-PT" sz="1600" err="1"/>
              <a:t>lightweight</a:t>
            </a:r>
            <a:r>
              <a:rPr lang="pt-PT" sz="1600"/>
              <a:t> </a:t>
            </a:r>
            <a:r>
              <a:rPr lang="pt-PT" sz="1600" err="1"/>
              <a:t>objects</a:t>
            </a:r>
            <a:r>
              <a:rPr lang="pt-PT" sz="1600"/>
              <a:t>.</a:t>
            </a:r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r>
              <a:rPr lang="pt-PT" sz="1600"/>
              <a:t>In </a:t>
            </a:r>
            <a:r>
              <a:rPr lang="pt-PT" sz="1600" err="1"/>
              <a:t>the</a:t>
            </a:r>
            <a:r>
              <a:rPr lang="pt-PT" sz="1600"/>
              <a:t> scope </a:t>
            </a:r>
            <a:r>
              <a:rPr lang="pt-PT" sz="1600" err="1"/>
              <a:t>of</a:t>
            </a:r>
            <a:r>
              <a:rPr lang="pt-PT" sz="1600"/>
              <a:t> </a:t>
            </a:r>
            <a:r>
              <a:rPr lang="pt-PT" sz="1600" err="1"/>
              <a:t>several</a:t>
            </a:r>
            <a:r>
              <a:rPr lang="pt-PT" sz="1600"/>
              <a:t> </a:t>
            </a:r>
            <a:r>
              <a:rPr lang="pt-PT" sz="1600" err="1"/>
              <a:t>previous</a:t>
            </a:r>
            <a:r>
              <a:rPr lang="pt-PT" sz="1600"/>
              <a:t> UAV </a:t>
            </a:r>
            <a:r>
              <a:rPr lang="pt-PT" sz="1600" err="1"/>
              <a:t>projects</a:t>
            </a:r>
            <a:r>
              <a:rPr lang="pt-PT" sz="1600"/>
              <a:t> </a:t>
            </a:r>
            <a:r>
              <a:rPr lang="pt-PT" sz="1600" err="1"/>
              <a:t>at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IT - Aveiro </a:t>
            </a:r>
            <a:r>
              <a:rPr lang="pt-PT" sz="1600" err="1"/>
              <a:t>Telecommunications</a:t>
            </a:r>
            <a:r>
              <a:rPr lang="pt-PT" sz="1600"/>
              <a:t> </a:t>
            </a:r>
            <a:r>
              <a:rPr lang="pt-PT" sz="1600" err="1"/>
              <a:t>Institute</a:t>
            </a:r>
            <a:r>
              <a:rPr lang="pt-PT" sz="1600"/>
              <a:t>, </a:t>
            </a:r>
            <a:r>
              <a:rPr lang="pt-PT" sz="1600" err="1"/>
              <a:t>an</a:t>
            </a:r>
            <a:r>
              <a:rPr lang="pt-PT" sz="1600"/>
              <a:t> ICT </a:t>
            </a:r>
            <a:r>
              <a:rPr lang="pt-PT" sz="1600" err="1"/>
              <a:t>infrastructure</a:t>
            </a:r>
            <a:r>
              <a:rPr lang="pt-PT" sz="1600"/>
              <a:t> </a:t>
            </a:r>
            <a:r>
              <a:rPr lang="pt-PT" sz="1600" err="1"/>
              <a:t>has</a:t>
            </a:r>
            <a:r>
              <a:rPr lang="pt-PT" sz="1600"/>
              <a:t> </a:t>
            </a:r>
            <a:r>
              <a:rPr lang="pt-PT" sz="1600" err="1"/>
              <a:t>been</a:t>
            </a:r>
            <a:r>
              <a:rPr lang="pt-PT" sz="1600"/>
              <a:t> </a:t>
            </a:r>
            <a:r>
              <a:rPr lang="pt-PT" sz="1600" err="1"/>
              <a:t>developed</a:t>
            </a:r>
            <a:r>
              <a:rPr lang="pt-PT" sz="1600"/>
              <a:t> </a:t>
            </a:r>
            <a:r>
              <a:rPr lang="pt-PT" sz="1600" err="1"/>
              <a:t>over</a:t>
            </a:r>
            <a:r>
              <a:rPr lang="pt-PT" sz="1600"/>
              <a:t> </a:t>
            </a:r>
            <a:r>
              <a:rPr lang="pt-PT" sz="1600" err="1"/>
              <a:t>the</a:t>
            </a:r>
            <a:r>
              <a:rPr lang="pt-PT" sz="1600"/>
              <a:t> </a:t>
            </a:r>
            <a:r>
              <a:rPr lang="pt-PT" sz="1600" err="1"/>
              <a:t>years</a:t>
            </a:r>
            <a:r>
              <a:rPr lang="pt-PT" sz="1600"/>
              <a:t>.</a:t>
            </a:r>
          </a:p>
          <a:p>
            <a:pPr>
              <a:lnSpc>
                <a:spcPct val="114999"/>
              </a:lnSpc>
            </a:pPr>
            <a:endParaRPr lang="pt-PT" sz="1600"/>
          </a:p>
          <a:p>
            <a:pPr>
              <a:lnSpc>
                <a:spcPct val="114999"/>
              </a:lnSpc>
            </a:pPr>
            <a:endParaRPr lang="pt-PT" sz="1600" strike="sngStrike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EDBEB94B-D952-3C5E-FE04-D7933824F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E56FBAF-3764-E1E4-BE3F-A8082DA90FB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18509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Problem</a:t>
            </a:r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This project has the objective of exploring the full potential of UAVs in the context of supporting critical communications.</a:t>
            </a:r>
          </a:p>
          <a:p>
            <a:pPr marL="114300" indent="0">
              <a:buNone/>
            </a:pPr>
            <a:endParaRPr lang="pt-PT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0177ADE3-A2AD-6155-EA88-529BFBD94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D26CFB-5398-28BA-621B-45C34CD1CC25}"/>
              </a:ext>
            </a:extLst>
          </p:cNvPr>
          <p:cNvSpPr txBox="1">
            <a:spLocks/>
          </p:cNvSpPr>
          <p:nvPr/>
        </p:nvSpPr>
        <p:spPr>
          <a:xfrm>
            <a:off x="140590" y="46932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fld id="{00000000-1234-1234-1234-123412341234}" type="slidenum">
              <a:rPr lang="pt-PT" b="1"/>
              <a:pPr algn="l"/>
              <a:t>4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527258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8">
            <a:extLst>
              <a:ext uri="{FF2B5EF4-FFF2-40B4-BE49-F238E27FC236}">
                <a16:creationId xmlns:a16="http://schemas.microsoft.com/office/drawing/2014/main" id="{BE835C49-6E80-B907-6463-513C4F282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8860" y="929985"/>
            <a:ext cx="921894" cy="2484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7E2194-0715-7B19-ECAC-2E0FE17E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Scenario: LoRa backup</a:t>
            </a: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37A172B9-6882-6D2A-4A9D-070F3CB93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422" y="1607993"/>
            <a:ext cx="2743200" cy="1628775"/>
          </a:xfrm>
          <a:prstGeom prst="rect">
            <a:avLst/>
          </a:prstGeom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46074E48-DC08-95A4-451C-DE9C8F86E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481879" y="2289895"/>
            <a:ext cx="2743200" cy="1628775"/>
          </a:xfrm>
          <a:prstGeom prst="rect">
            <a:avLst/>
          </a:prstGeom>
        </p:spPr>
      </p:pic>
      <p:pic>
        <p:nvPicPr>
          <p:cNvPr id="7" name="Graphic 4">
            <a:extLst>
              <a:ext uri="{FF2B5EF4-FFF2-40B4-BE49-F238E27FC236}">
                <a16:creationId xmlns:a16="http://schemas.microsoft.com/office/drawing/2014/main" id="{A082DB49-F845-D24C-245F-4076CEFFF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5218" y="2289895"/>
            <a:ext cx="2743200" cy="1628775"/>
          </a:xfrm>
          <a:prstGeom prst="rect">
            <a:avLst/>
          </a:prstGeom>
        </p:spPr>
      </p:pic>
      <p:pic>
        <p:nvPicPr>
          <p:cNvPr id="8" name="Graphic 8">
            <a:extLst>
              <a:ext uri="{FF2B5EF4-FFF2-40B4-BE49-F238E27FC236}">
                <a16:creationId xmlns:a16="http://schemas.microsoft.com/office/drawing/2014/main" id="{171F142B-C4F8-40D4-9054-3198B1A35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038" y="2339251"/>
            <a:ext cx="330912" cy="105597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275E856-53A9-A8B0-8EE2-CD1D9C263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422" y="2971799"/>
            <a:ext cx="2743200" cy="1628775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3AC51BB6-289D-FFE0-C964-214D3934D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03323" y="2418052"/>
            <a:ext cx="1882053" cy="1580284"/>
          </a:xfrm>
          <a:prstGeom prst="rect">
            <a:avLst/>
          </a:prstGeom>
        </p:spPr>
      </p:pic>
      <p:pic>
        <p:nvPicPr>
          <p:cNvPr id="13" name="Graphic 13">
            <a:extLst>
              <a:ext uri="{FF2B5EF4-FFF2-40B4-BE49-F238E27FC236}">
                <a16:creationId xmlns:a16="http://schemas.microsoft.com/office/drawing/2014/main" id="{564BEAB1-FFE4-0358-8E09-20EBDC1FB6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6593898" y="3312102"/>
            <a:ext cx="281421" cy="844262"/>
          </a:xfrm>
          <a:prstGeom prst="rect">
            <a:avLst/>
          </a:prstGeom>
        </p:spPr>
      </p:pic>
      <p:pic>
        <p:nvPicPr>
          <p:cNvPr id="11" name="Graphic 8">
            <a:extLst>
              <a:ext uri="{FF2B5EF4-FFF2-40B4-BE49-F238E27FC236}">
                <a16:creationId xmlns:a16="http://schemas.microsoft.com/office/drawing/2014/main" id="{7EC4C2F6-6073-4E81-B4BD-7EE7AA788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800" y="1401310"/>
            <a:ext cx="241621" cy="771038"/>
          </a:xfrm>
          <a:prstGeom prst="rect">
            <a:avLst/>
          </a:prstGeom>
        </p:spPr>
      </p:pic>
      <p:pic>
        <p:nvPicPr>
          <p:cNvPr id="14" name="Graphic 9">
            <a:extLst>
              <a:ext uri="{FF2B5EF4-FFF2-40B4-BE49-F238E27FC236}">
                <a16:creationId xmlns:a16="http://schemas.microsoft.com/office/drawing/2014/main" id="{C1C71B5E-A743-4376-8F87-22D8A3F6D3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0102" y="1733497"/>
            <a:ext cx="744674" cy="62527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F00F8C4C-18D8-4311-ACD3-B5EF512E14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4076" y="2686050"/>
            <a:ext cx="762000" cy="5715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051DC3EC-694A-4C1D-A6CF-48E23DEEC4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26418" y="2342218"/>
            <a:ext cx="577317" cy="865976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4D3C8B1C-E11D-4A26-927C-ED4431BE3E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67782" y="1802204"/>
            <a:ext cx="762000" cy="571500"/>
          </a:xfrm>
          <a:prstGeom prst="rect">
            <a:avLst/>
          </a:prstGeom>
        </p:spPr>
      </p:pic>
      <p:pic>
        <p:nvPicPr>
          <p:cNvPr id="15" name="Imagem 2">
            <a:extLst>
              <a:ext uri="{FF2B5EF4-FFF2-40B4-BE49-F238E27FC236}">
                <a16:creationId xmlns:a16="http://schemas.microsoft.com/office/drawing/2014/main" id="{70666406-57D5-142C-68FD-947626C80B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B61F0392-6A3B-1AE9-6C02-BA4D61F214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5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0581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185 L -0.80208 0.0941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104" y="478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614E-79F4-6A7B-8D6F-F01CF625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Scenario: Drone to </a:t>
            </a:r>
            <a:r>
              <a:rPr lang="en-US" err="1"/>
              <a:t>groundstation</a:t>
            </a:r>
            <a:r>
              <a:rPr lang="en-US"/>
              <a:t> communications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67D613-8C24-16C0-77BA-6F881EB4C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70187"/>
            <a:ext cx="8520600" cy="3416400"/>
          </a:xfrm>
        </p:spPr>
        <p:txBody>
          <a:bodyPr/>
          <a:lstStyle/>
          <a:p>
            <a:r>
              <a:rPr lang="en-US"/>
              <a:t>Desire to have less connection setup time and less Wi-Fi noise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Capacity to connect when moving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Having a mobile </a:t>
            </a:r>
            <a:r>
              <a:rPr lang="en-US" err="1"/>
              <a:t>groundstation</a:t>
            </a:r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4B46F43-5652-529A-83D0-EFAE0EA1E5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6</a:t>
            </a:fld>
            <a:endParaRPr lang="en-US" b="1"/>
          </a:p>
        </p:txBody>
      </p:sp>
      <p:pic>
        <p:nvPicPr>
          <p:cNvPr id="5" name="Imagem 2">
            <a:extLst>
              <a:ext uri="{FF2B5EF4-FFF2-40B4-BE49-F238E27FC236}">
                <a16:creationId xmlns:a16="http://schemas.microsoft.com/office/drawing/2014/main" id="{16D91B7B-A1CA-8DE3-39D0-BD08C8286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8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7B59-ABA3-173A-ADCD-FCE2C917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Scenario: Common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DB0C5-7048-465D-8657-3243B9D04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78855"/>
            <a:ext cx="8520600" cy="3175770"/>
          </a:xfrm>
        </p:spPr>
        <p:txBody>
          <a:bodyPr/>
          <a:lstStyle/>
          <a:p>
            <a:r>
              <a:rPr lang="en-US"/>
              <a:t>A common user programs a mission and loads it to the fleet manager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Visualize data </a:t>
            </a:r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/>
              <a:t>Check mission parameters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D815CA6-198C-55C8-3DED-603F082534C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7</a:t>
            </a:fld>
            <a:endParaRPr lang="en-US" b="1"/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797F82F4-68ED-5634-3749-FCC45F312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2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Problem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160513"/>
            <a:ext cx="3837000" cy="413166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Pc</a:t>
            </a:r>
            <a:r>
              <a:rPr lang="pt-PT"/>
              <a:t> </a:t>
            </a:r>
            <a:r>
              <a:rPr lang="pt-PT" err="1"/>
              <a:t>companion</a:t>
            </a:r>
            <a:r>
              <a:rPr lang="pt-PT"/>
              <a:t> </a:t>
            </a:r>
            <a:r>
              <a:rPr lang="pt-PT" err="1"/>
              <a:t>was</a:t>
            </a:r>
            <a:r>
              <a:rPr lang="pt-PT"/>
              <a:t> </a:t>
            </a:r>
            <a:r>
              <a:rPr lang="pt-PT" err="1"/>
              <a:t>limited</a:t>
            </a:r>
            <a:r>
              <a:rPr lang="pt-PT"/>
              <a:t>.</a:t>
            </a:r>
            <a:endParaRPr lang="en-US"/>
          </a:p>
          <a:p>
            <a:pPr>
              <a:lnSpc>
                <a:spcPct val="150000"/>
              </a:lnSpc>
            </a:pPr>
            <a:r>
              <a:rPr lang="pt-PT" err="1"/>
              <a:t>Comunication</a:t>
            </a:r>
            <a:r>
              <a:rPr lang="pt-PT"/>
              <a:t> </a:t>
            </a:r>
            <a:r>
              <a:rPr lang="pt-PT" err="1"/>
              <a:t>was</a:t>
            </a:r>
            <a:r>
              <a:rPr lang="pt-PT"/>
              <a:t> </a:t>
            </a:r>
            <a:r>
              <a:rPr lang="pt-PT" err="1"/>
              <a:t>only</a:t>
            </a:r>
            <a:r>
              <a:rPr lang="pt-PT"/>
              <a:t> </a:t>
            </a:r>
            <a:r>
              <a:rPr lang="pt-PT" err="1"/>
              <a:t>done</a:t>
            </a:r>
            <a:r>
              <a:rPr lang="pt-PT"/>
              <a:t> via WiFi.</a:t>
            </a:r>
          </a:p>
          <a:p>
            <a:pPr>
              <a:lnSpc>
                <a:spcPct val="150000"/>
              </a:lnSpc>
            </a:pP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groundstation</a:t>
            </a:r>
            <a:r>
              <a:rPr lang="pt-PT"/>
              <a:t> </a:t>
            </a:r>
            <a:r>
              <a:rPr lang="pt-PT" err="1"/>
              <a:t>required</a:t>
            </a:r>
            <a:r>
              <a:rPr lang="pt-PT"/>
              <a:t> a </a:t>
            </a:r>
            <a:r>
              <a:rPr lang="pt-PT" err="1"/>
              <a:t>dedicated</a:t>
            </a:r>
            <a:r>
              <a:rPr lang="pt-PT"/>
              <a:t> laptop.</a:t>
            </a:r>
          </a:p>
          <a:p>
            <a:pPr>
              <a:lnSpc>
                <a:spcPct val="150000"/>
              </a:lnSpc>
            </a:pPr>
            <a:r>
              <a:rPr lang="pt-PT" err="1"/>
              <a:t>Threre</a:t>
            </a:r>
            <a:r>
              <a:rPr lang="pt-PT"/>
              <a:t> </a:t>
            </a:r>
            <a:r>
              <a:rPr lang="pt-PT" err="1"/>
              <a:t>was</a:t>
            </a:r>
            <a:r>
              <a:rPr lang="pt-PT"/>
              <a:t> no data </a:t>
            </a:r>
            <a:r>
              <a:rPr lang="pt-PT" err="1"/>
              <a:t>persistance</a:t>
            </a:r>
            <a:r>
              <a:rPr lang="pt-PT"/>
              <a:t>.</a:t>
            </a:r>
          </a:p>
          <a:p>
            <a:pPr>
              <a:lnSpc>
                <a:spcPct val="150000"/>
              </a:lnSpc>
            </a:pPr>
            <a:r>
              <a:rPr lang="pt-PT" err="1"/>
              <a:t>There</a:t>
            </a:r>
            <a:r>
              <a:rPr lang="pt-PT"/>
              <a:t> </a:t>
            </a:r>
            <a:r>
              <a:rPr lang="pt-PT" err="1"/>
              <a:t>was</a:t>
            </a:r>
            <a:r>
              <a:rPr lang="pt-PT"/>
              <a:t> </a:t>
            </a:r>
            <a:r>
              <a:rPr lang="pt-PT" err="1"/>
              <a:t>not</a:t>
            </a:r>
            <a:r>
              <a:rPr lang="pt-PT"/>
              <a:t> a </a:t>
            </a:r>
            <a:r>
              <a:rPr lang="pt-PT" err="1"/>
              <a:t>way</a:t>
            </a:r>
            <a:r>
              <a:rPr lang="pt-PT"/>
              <a:t> to </a:t>
            </a:r>
            <a:r>
              <a:rPr lang="pt-PT" err="1"/>
              <a:t>view</a:t>
            </a:r>
            <a:r>
              <a:rPr lang="pt-PT"/>
              <a:t>/</a:t>
            </a:r>
            <a:r>
              <a:rPr lang="pt-PT" err="1"/>
              <a:t>analyse</a:t>
            </a:r>
            <a:r>
              <a:rPr lang="pt-PT"/>
              <a:t> data.</a:t>
            </a:r>
          </a:p>
          <a:p>
            <a:pPr>
              <a:lnSpc>
                <a:spcPct val="150000"/>
              </a:lnSpc>
            </a:pPr>
            <a:r>
              <a:rPr lang="pt-PT" err="1"/>
              <a:t>Creating</a:t>
            </a:r>
            <a:r>
              <a:rPr lang="pt-PT"/>
              <a:t> a </a:t>
            </a:r>
            <a:r>
              <a:rPr lang="pt-PT" err="1"/>
              <a:t>mission</a:t>
            </a:r>
            <a:r>
              <a:rPr lang="pt-PT"/>
              <a:t> </a:t>
            </a:r>
            <a:r>
              <a:rPr lang="pt-PT" err="1"/>
              <a:t>required</a:t>
            </a:r>
            <a:r>
              <a:rPr lang="pt-PT"/>
              <a:t> </a:t>
            </a:r>
            <a:r>
              <a:rPr lang="pt-PT" err="1"/>
              <a:t>technological</a:t>
            </a:r>
            <a:r>
              <a:rPr lang="pt-PT"/>
              <a:t> know-how.</a:t>
            </a:r>
          </a:p>
        </p:txBody>
      </p:sp>
      <p:pic>
        <p:nvPicPr>
          <p:cNvPr id="11" name="Imagem 2">
            <a:extLst>
              <a:ext uri="{FF2B5EF4-FFF2-40B4-BE49-F238E27FC236}">
                <a16:creationId xmlns:a16="http://schemas.microsoft.com/office/drawing/2014/main" id="{4043E693-6096-5DC7-8AB4-9D2C9634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563720-B290-FF11-31F7-8169C43FB9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8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230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AF26B-4853-4915-8EDB-9C2E3C49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Objectives</a:t>
            </a:r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ED84A-0C2F-4C11-B4D6-A978C9599C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/>
              <a:t>Hardware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BCECE6B-36E9-48DB-B5AD-0588B42A1F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Migrate the Pc companion to an APU v3.</a:t>
            </a:r>
          </a:p>
          <a:p>
            <a:pPr>
              <a:lnSpc>
                <a:spcPct val="114999"/>
              </a:lnSpc>
            </a:pPr>
            <a:endParaRPr lang="en-US"/>
          </a:p>
          <a:p>
            <a:r>
              <a:rPr lang="en-US"/>
              <a:t>Implement the </a:t>
            </a:r>
            <a:r>
              <a:rPr lang="en-US" err="1"/>
              <a:t>groundstation</a:t>
            </a:r>
            <a:r>
              <a:rPr lang="en-US"/>
              <a:t> in an APU v3.</a:t>
            </a:r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248CF52F-391C-AC6C-B28F-2B353F534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51" y="4457371"/>
            <a:ext cx="3671844" cy="623678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46956F6-B216-D300-508A-D17F12A2010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40590" y="4693296"/>
            <a:ext cx="548700" cy="393600"/>
          </a:xfrm>
        </p:spPr>
        <p:txBody>
          <a:bodyPr/>
          <a:lstStyle/>
          <a:p>
            <a:pPr algn="l"/>
            <a:fld id="{00000000-1234-1234-1234-123412341234}" type="slidenum">
              <a:rPr lang="pt-PT" b="1"/>
              <a:pPr algn="l"/>
              <a:t>9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47541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4C125C0B92D44CB67AC551F540B4C3" ma:contentTypeVersion="11" ma:contentTypeDescription="Create a new document." ma:contentTypeScope="" ma:versionID="fb708d173c89b8be5961cc8a0b300c54">
  <xsd:schema xmlns:xsd="http://www.w3.org/2001/XMLSchema" xmlns:xs="http://www.w3.org/2001/XMLSchema" xmlns:p="http://schemas.microsoft.com/office/2006/metadata/properties" xmlns:ns3="adbd8ff4-dc4f-44ff-b43a-3e655b05273c" xmlns:ns4="596c9a97-c3d0-428b-90c3-cee61908c2a1" targetNamespace="http://schemas.microsoft.com/office/2006/metadata/properties" ma:root="true" ma:fieldsID="62b4a0b437a16e1643ec8db8763cc36e" ns3:_="" ns4:_="">
    <xsd:import namespace="adbd8ff4-dc4f-44ff-b43a-3e655b05273c"/>
    <xsd:import namespace="596c9a97-c3d0-428b-90c3-cee61908c2a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bd8ff4-dc4f-44ff-b43a-3e655b0527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6c9a97-c3d0-428b-90c3-cee61908c2a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660FE7-2E48-4964-95F3-45CA903A3D5F}">
  <ds:schemaRefs>
    <ds:schemaRef ds:uri="http://schemas.microsoft.com/office/infopath/2007/PartnerControls"/>
    <ds:schemaRef ds:uri="adbd8ff4-dc4f-44ff-b43a-3e655b05273c"/>
    <ds:schemaRef ds:uri="http://purl.org/dc/dcmitype/"/>
    <ds:schemaRef ds:uri="http://purl.org/dc/terms/"/>
    <ds:schemaRef ds:uri="http://purl.org/dc/elements/1.1/"/>
    <ds:schemaRef ds:uri="596c9a97-c3d0-428b-90c3-cee61908c2a1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CC6D7AA-0438-4DA9-8BD2-C1FA3391FA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A57140-2AC1-4ED0-97EE-06F8AC63792D}">
  <ds:schemaRefs>
    <ds:schemaRef ds:uri="596c9a97-c3d0-428b-90c3-cee61908c2a1"/>
    <ds:schemaRef ds:uri="adbd8ff4-dc4f-44ff-b43a-3e655b0527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</Words>
  <Application>Microsoft Office PowerPoint</Application>
  <PresentationFormat>Apresentação no Ecrã (16:9)</PresentationFormat>
  <Paragraphs>227</Paragraphs>
  <Slides>26</Slides>
  <Notes>16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29" baseType="lpstr">
      <vt:lpstr>Arial</vt:lpstr>
      <vt:lpstr>Calibri</vt:lpstr>
      <vt:lpstr>Simple Light</vt:lpstr>
      <vt:lpstr>Apresentação do PowerPoint</vt:lpstr>
      <vt:lpstr>Index</vt:lpstr>
      <vt:lpstr>Context</vt:lpstr>
      <vt:lpstr>Problem</vt:lpstr>
      <vt:lpstr>Scenario: LoRa backup</vt:lpstr>
      <vt:lpstr>Scenario: Drone to groundstation communications</vt:lpstr>
      <vt:lpstr>Scenario: Common use</vt:lpstr>
      <vt:lpstr>Problem</vt:lpstr>
      <vt:lpstr>Objectives</vt:lpstr>
      <vt:lpstr>Objectives</vt:lpstr>
      <vt:lpstr>Objectives</vt:lpstr>
      <vt:lpstr>Objectives</vt:lpstr>
      <vt:lpstr>Methodology</vt:lpstr>
      <vt:lpstr>Architecture</vt:lpstr>
      <vt:lpstr>Index</vt:lpstr>
      <vt:lpstr>Solution Communication</vt:lpstr>
      <vt:lpstr>Solution Communication</vt:lpstr>
      <vt:lpstr>Solution Data Persistence</vt:lpstr>
      <vt:lpstr>Solution Data Persistence</vt:lpstr>
      <vt:lpstr>Solution Dashboard</vt:lpstr>
      <vt:lpstr>Solution Dashboard</vt:lpstr>
      <vt:lpstr>Solution Dashboard</vt:lpstr>
      <vt:lpstr>Outcome</vt:lpstr>
      <vt:lpstr>Index</vt:lpstr>
      <vt:lpstr>Mission: Surveillance and monitoring of important people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João Simões</cp:lastModifiedBy>
  <dcterms:modified xsi:type="dcterms:W3CDTF">2022-06-15T23:49:52Z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0x010100C64C125C0B92D44CB67AC551F540B4C3</vt:lpwstr>
  </property>
  <property fmtid="{D5CDD505-2E9C-101B-9397-08002B2CF9AE}" pid="3" name="_MarkAsFinal">
    <vt:bool>true</vt:bool>
  </property>
</Properties>
</file>